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 id="2147483661" r:id="rId2"/>
  </p:sldMasterIdLst>
  <p:notesMasterIdLst>
    <p:notesMasterId r:id="rId19"/>
  </p:notesMasterIdLst>
  <p:sldIdLst>
    <p:sldId id="257" r:id="rId3"/>
    <p:sldId id="259" r:id="rId4"/>
    <p:sldId id="271" r:id="rId5"/>
    <p:sldId id="293" r:id="rId6"/>
    <p:sldId id="272" r:id="rId7"/>
    <p:sldId id="273" r:id="rId8"/>
    <p:sldId id="274" r:id="rId9"/>
    <p:sldId id="260" r:id="rId10"/>
    <p:sldId id="262" r:id="rId11"/>
    <p:sldId id="278" r:id="rId12"/>
    <p:sldId id="297" r:id="rId13"/>
    <p:sldId id="299" r:id="rId14"/>
    <p:sldId id="298" r:id="rId15"/>
    <p:sldId id="300" r:id="rId16"/>
    <p:sldId id="301"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10/23/2024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10/23/2024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10/23/2024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10/23/2024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10/23/2024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10/23/2024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10/23/2024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10/23/2024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10/23/2024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10/23/2024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10/23/2024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10/23/2024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10/23/2024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94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10/23/2024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10/23/2024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10/23/2024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10/23/2024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10/23/2024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8FF14-C9D5-4A2E-8ED1-70454A3BAB86}"/>
              </a:ext>
            </a:extLst>
          </p:cNvPr>
          <p:cNvSpPr txBox="1"/>
          <p:nvPr/>
        </p:nvSpPr>
        <p:spPr>
          <a:xfrm>
            <a:off x="2923082" y="194872"/>
            <a:ext cx="6505731" cy="584775"/>
          </a:xfrm>
          <a:prstGeom prst="rect">
            <a:avLst/>
          </a:prstGeom>
          <a:noFill/>
        </p:spPr>
        <p:txBody>
          <a:bodyPr wrap="square" rtlCol="0">
            <a:spAutoFit/>
          </a:bodyPr>
          <a:lstStyle/>
          <a:p>
            <a:pPr algn="ctr"/>
            <a:r>
              <a:rPr lang="en-US" sz="1600" b="1" dirty="0" err="1">
                <a:solidFill>
                  <a:srgbClr val="002060"/>
                </a:solidFill>
                <a:latin typeface="Times New Roman" panose="02020603050405020304" pitchFamily="18" charset="0"/>
                <a:cs typeface="Times New Roman" panose="02020603050405020304" pitchFamily="18" charset="0"/>
              </a:rPr>
              <a:t>UBND</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QUẬN</a:t>
            </a:r>
            <a:r>
              <a:rPr lang="en-US" sz="1600" b="1" dirty="0">
                <a:solidFill>
                  <a:srgbClr val="002060"/>
                </a:solidFill>
                <a:latin typeface="Times New Roman" panose="02020603050405020304" pitchFamily="18" charset="0"/>
                <a:cs typeface="Times New Roman" panose="02020603050405020304" pitchFamily="18" charset="0"/>
              </a:rPr>
              <a:t> LONG </a:t>
            </a:r>
            <a:r>
              <a:rPr lang="en-US" sz="1600" b="1" dirty="0" err="1">
                <a:solidFill>
                  <a:srgbClr val="002060"/>
                </a:solidFill>
                <a:latin typeface="Times New Roman" panose="02020603050405020304" pitchFamily="18" charset="0"/>
                <a:cs typeface="Times New Roman" panose="02020603050405020304" pitchFamily="18" charset="0"/>
              </a:rPr>
              <a:t>BIÊN</a:t>
            </a:r>
            <a:endParaRPr lang="en-US" sz="1600" b="1" dirty="0">
              <a:solidFill>
                <a:srgbClr val="002060"/>
              </a:solidFill>
              <a:latin typeface="Times New Roman" panose="02020603050405020304" pitchFamily="18" charset="0"/>
              <a:cs typeface="Times New Roman" panose="02020603050405020304" pitchFamily="18" charset="0"/>
            </a:endParaRPr>
          </a:p>
          <a:p>
            <a:pPr algn="ctr"/>
            <a:r>
              <a:rPr lang="en-US" sz="1600" b="1" dirty="0">
                <a:solidFill>
                  <a:srgbClr val="002060"/>
                </a:solidFill>
                <a:latin typeface="Times New Roman" panose="02020603050405020304" pitchFamily="18" charset="0"/>
                <a:cs typeface="Times New Roman" panose="02020603050405020304" pitchFamily="18" charset="0"/>
              </a:rPr>
              <a:t>TRƯỜNG MẦM </a:t>
            </a:r>
            <a:r>
              <a:rPr lang="en-US" sz="1600" b="1" dirty="0" smtClean="0">
                <a:solidFill>
                  <a:srgbClr val="002060"/>
                </a:solidFill>
                <a:latin typeface="Times New Roman" panose="02020603050405020304" pitchFamily="18" charset="0"/>
                <a:cs typeface="Times New Roman" panose="02020603050405020304" pitchFamily="18" charset="0"/>
              </a:rPr>
              <a:t>NON HOA MỘC LAN</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1C94247-FFD3-43EF-AB99-6332870CAA14}"/>
              </a:ext>
            </a:extLst>
          </p:cNvPr>
          <p:cNvSpPr txBox="1"/>
          <p:nvPr/>
        </p:nvSpPr>
        <p:spPr>
          <a:xfrm>
            <a:off x="2060028" y="3590588"/>
            <a:ext cx="8548010" cy="1415772"/>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ea typeface="Times New Roman" panose="02020603050405020304" pitchFamily="18" charset="0"/>
              </a:rPr>
              <a:t>Đề</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tài</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Làm</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đồ</a:t>
            </a:r>
            <a:r>
              <a:rPr lang="en-US" sz="2800" b="1" dirty="0" smtClean="0">
                <a:solidFill>
                  <a:srgbClr val="002060"/>
                </a:solidFill>
                <a:latin typeface="Times New Roman" panose="02020603050405020304" pitchFamily="18" charset="0"/>
                <a:ea typeface="Times New Roman" panose="02020603050405020304" pitchFamily="18" charset="0"/>
              </a:rPr>
              <a:t> d</a:t>
            </a:r>
            <a:r>
              <a:rPr lang="vi-VN" sz="2800" b="1" dirty="0">
                <a:solidFill>
                  <a:srgbClr val="002060"/>
                </a:solidFill>
                <a:latin typeface="Times New Roman" panose="02020603050405020304" pitchFamily="18" charset="0"/>
                <a:ea typeface="Times New Roman" panose="02020603050405020304" pitchFamily="18" charset="0"/>
              </a:rPr>
              <a:t>ù</a:t>
            </a:r>
            <a:r>
              <a:rPr lang="en-US" sz="2800" b="1" dirty="0" smtClean="0">
                <a:solidFill>
                  <a:srgbClr val="002060"/>
                </a:solidFill>
                <a:latin typeface="Times New Roman" panose="02020603050405020304" pitchFamily="18" charset="0"/>
                <a:ea typeface="Times New Roman" panose="02020603050405020304" pitchFamily="18" charset="0"/>
              </a:rPr>
              <a:t>ng, </a:t>
            </a:r>
            <a:r>
              <a:rPr lang="en-US" sz="2800" b="1" dirty="0" err="1" smtClean="0">
                <a:solidFill>
                  <a:srgbClr val="002060"/>
                </a:solidFill>
                <a:latin typeface="Times New Roman" panose="02020603050405020304" pitchFamily="18" charset="0"/>
                <a:ea typeface="Times New Roman" panose="02020603050405020304" pitchFamily="18" charset="0"/>
              </a:rPr>
              <a:t>đồ</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chơi</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bằng</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các</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nguyên</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vật</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liệu</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đa</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dạng</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để</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thu</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hút</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trẻ</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đến</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với</a:t>
            </a:r>
            <a:r>
              <a:rPr lang="en-US" sz="2800" b="1" dirty="0" smtClean="0">
                <a:solidFill>
                  <a:srgbClr val="002060"/>
                </a:solidFill>
                <a:latin typeface="Times New Roman" panose="02020603050405020304" pitchFamily="18" charset="0"/>
                <a:ea typeface="Times New Roman" panose="02020603050405020304" pitchFamily="18" charset="0"/>
              </a:rPr>
              <a:t> </a:t>
            </a:r>
            <a:r>
              <a:rPr lang="vi-VN" sz="2800" b="1" dirty="0" smtClean="0">
                <a:solidFill>
                  <a:srgbClr val="002060"/>
                </a:solidFill>
                <a:latin typeface="Times New Roman" panose="02020603050405020304" pitchFamily="18" charset="0"/>
                <a:ea typeface="Times New Roman" panose="02020603050405020304" pitchFamily="18" charset="0"/>
              </a:rPr>
              <a:t>HĐVĐV</a:t>
            </a:r>
            <a:r>
              <a:rPr lang="en-US" b="1" i="1" dirty="0"/>
              <a:t> </a:t>
            </a:r>
            <a:endParaRPr lang="en-US" i="1" dirty="0"/>
          </a:p>
          <a:p>
            <a:pPr algn="ctr"/>
            <a:endParaRPr lang="en-US" sz="3000" b="1" dirty="0">
              <a:solidFill>
                <a:srgbClr val="002060"/>
              </a:solidFill>
              <a:latin typeface="#9Slide03 IcielPanton Black" panose="00000A00000000000000" pitchFamily="2" charset="0"/>
            </a:endParaRPr>
          </a:p>
        </p:txBody>
      </p:sp>
      <p:sp>
        <p:nvSpPr>
          <p:cNvPr id="6" name="TextBox 5">
            <a:extLst>
              <a:ext uri="{FF2B5EF4-FFF2-40B4-BE49-F238E27FC236}">
                <a16:creationId xmlns:a16="http://schemas.microsoft.com/office/drawing/2014/main" id="{52D61AF2-B246-4654-87B5-DEB6B1FA1EB3}"/>
              </a:ext>
            </a:extLst>
          </p:cNvPr>
          <p:cNvSpPr txBox="1"/>
          <p:nvPr/>
        </p:nvSpPr>
        <p:spPr>
          <a:xfrm>
            <a:off x="3568905" y="2674510"/>
            <a:ext cx="5971083"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THUYẾT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TRÌNH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1B240DB-CE54-4F84-8D12-98AAEA4DCD07}"/>
              </a:ext>
            </a:extLst>
          </p:cNvPr>
          <p:cNvSpPr txBox="1"/>
          <p:nvPr/>
        </p:nvSpPr>
        <p:spPr>
          <a:xfrm>
            <a:off x="3240374" y="4922011"/>
            <a:ext cx="6093500" cy="1015663"/>
          </a:xfrm>
          <a:prstGeom prst="rect">
            <a:avLst/>
          </a:prstGeom>
          <a:noFill/>
        </p:spPr>
        <p:txBody>
          <a:bodyPr wrap="square">
            <a:spAutoFit/>
          </a:bodyPr>
          <a:lstStyle/>
          <a:p>
            <a:pPr algn="ctr">
              <a:lnSpc>
                <a:spcPct val="150000"/>
              </a:lnSpc>
            </a:pPr>
            <a:r>
              <a:rPr lang="en-US" sz="2000" b="1" dirty="0" err="1">
                <a:solidFill>
                  <a:srgbClr val="002060"/>
                </a:solidFill>
                <a:latin typeface="Times New Roman" pitchFamily="18" charset="0"/>
                <a:cs typeface="Times New Roman" pitchFamily="18" charset="0"/>
              </a:rPr>
              <a:t>Giáo</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viên</a:t>
            </a:r>
            <a:r>
              <a:rPr lang="en-US" sz="2000" b="1" dirty="0">
                <a:solidFill>
                  <a:srgbClr val="002060"/>
                </a:solidFill>
                <a:latin typeface="Times New Roman" pitchFamily="18" charset="0"/>
                <a:cs typeface="Times New Roman" pitchFamily="18" charset="0"/>
              </a:rPr>
              <a:t> : </a:t>
            </a:r>
            <a:r>
              <a:rPr lang="en-US" sz="2000" b="1" dirty="0" err="1" smtClean="0">
                <a:solidFill>
                  <a:srgbClr val="002060"/>
                </a:solidFill>
                <a:latin typeface="Times New Roman" pitchFamily="18" charset="0"/>
                <a:cs typeface="Times New Roman" pitchFamily="18" charset="0"/>
              </a:rPr>
              <a:t>Trần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Thị</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Thùy</a:t>
            </a:r>
            <a:endParaRPr lang="en-US" sz="2000" b="1" dirty="0">
              <a:solidFill>
                <a:srgbClr val="002060"/>
              </a:solidFill>
              <a:latin typeface="Times New Roman" pitchFamily="18" charset="0"/>
              <a:cs typeface="Times New Roman" pitchFamily="18" charset="0"/>
            </a:endParaRPr>
          </a:p>
          <a:p>
            <a:pPr>
              <a:lnSpc>
                <a:spcPct val="150000"/>
              </a:lnSpc>
            </a:pP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Lớp</a:t>
            </a: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Nhà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trẻ</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D2</a:t>
            </a:r>
            <a:endParaRPr lang="en-US" sz="2000" b="1" dirty="0">
              <a:solidFill>
                <a:srgbClr val="00206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D7C807A2-DB49-48F8-BE6C-A24923E184D7}"/>
              </a:ext>
            </a:extLst>
          </p:cNvPr>
          <p:cNvSpPr txBox="1"/>
          <p:nvPr/>
        </p:nvSpPr>
        <p:spPr>
          <a:xfrm>
            <a:off x="3446488" y="6220839"/>
            <a:ext cx="6093500" cy="507831"/>
          </a:xfrm>
          <a:prstGeom prst="rect">
            <a:avLst/>
          </a:prstGeom>
          <a:noFill/>
        </p:spPr>
        <p:txBody>
          <a:bodyPr wrap="square">
            <a:spAutoFit/>
          </a:bodyPr>
          <a:lstStyle/>
          <a:p>
            <a:pPr algn="ctr">
              <a:lnSpc>
                <a:spcPct val="150000"/>
              </a:lnSpc>
            </a:pPr>
            <a:r>
              <a:rPr lang="en-US" b="1" dirty="0">
                <a:solidFill>
                  <a:srgbClr val="002060"/>
                </a:solidFill>
                <a:latin typeface="Times New Roman" pitchFamily="18" charset="0"/>
                <a:cs typeface="Times New Roman" pitchFamily="18" charset="0"/>
              </a:rPr>
              <a:t>NĂM HỌC: </a:t>
            </a:r>
            <a:r>
              <a:rPr lang="en-US" b="1" dirty="0" smtClean="0">
                <a:solidFill>
                  <a:srgbClr val="002060"/>
                </a:solidFill>
                <a:latin typeface="Times New Roman" pitchFamily="18" charset="0"/>
                <a:cs typeface="Times New Roman" pitchFamily="18" charset="0"/>
              </a:rPr>
              <a:t>2024-2025</a:t>
            </a:r>
            <a:endParaRPr lang="en-US" sz="1800" b="1" dirty="0">
              <a:solidFill>
                <a:srgbClr val="002060"/>
              </a:solidFill>
              <a:latin typeface="Times New Roman" pitchFamily="18" charset="0"/>
              <a:cs typeface="Times New Roman" pitchFamily="18" charset="0"/>
            </a:endParaRPr>
          </a:p>
        </p:txBody>
      </p:sp>
      <p:pic>
        <p:nvPicPr>
          <p:cNvPr id="1026" name="Picture 2" descr="LOGO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799" y="800372"/>
            <a:ext cx="21526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67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EA6E3F-D77F-42CF-8E40-E6D41B4A7486}"/>
              </a:ext>
            </a:extLst>
          </p:cNvPr>
          <p:cNvSpPr txBox="1"/>
          <p:nvPr/>
        </p:nvSpPr>
        <p:spPr>
          <a:xfrm>
            <a:off x="0" y="-3748"/>
            <a:ext cx="12192000" cy="6963445"/>
          </a:xfrm>
          <a:prstGeom prst="rect">
            <a:avLst/>
          </a:prstGeom>
          <a:noFill/>
        </p:spPr>
        <p:txBody>
          <a:bodyPr wrap="square">
            <a:spAutoFit/>
          </a:bodyPr>
          <a:lstStyle/>
          <a:p>
            <a:pPr marL="0" marR="0" indent="457200" algn="just">
              <a:lnSpc>
                <a:spcPct val="1200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kẹo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rửa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nữa.Việc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02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0AD15-100A-4D7B-BE9A-54972A768ECD}"/>
              </a:ext>
            </a:extLst>
          </p:cNvPr>
          <p:cNvSpPr txBox="1"/>
          <p:nvPr/>
        </p:nvSpPr>
        <p:spPr>
          <a:xfrm>
            <a:off x="359764" y="141926"/>
            <a:ext cx="11572406" cy="6150915"/>
          </a:xfrm>
          <a:prstGeom prst="rect">
            <a:avLst/>
          </a:prstGeom>
          <a:noFill/>
        </p:spPr>
        <p:txBody>
          <a:bodyPr wrap="square">
            <a:spAutoFit/>
          </a:bodyPr>
          <a:lstStyle/>
          <a:p>
            <a:pPr marL="0" marR="0" algn="just">
              <a:lnSpc>
                <a:spcPct val="120000"/>
              </a:lnSpc>
              <a:spcBef>
                <a:spcPts val="0"/>
              </a:spcBef>
              <a:spcAft>
                <a:spcPts val="0"/>
              </a:spcAft>
              <a:tabLst>
                <a:tab pos="450215" algn="l"/>
              </a:tabLs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rốt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nhám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dính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nhúng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ct val="12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05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8503EC6-F509-4513-8289-04E52BF024C0}"/>
              </a:ext>
            </a:extLst>
          </p:cNvPr>
          <p:cNvSpPr>
            <a:spLocks noChangeArrowheads="1"/>
          </p:cNvSpPr>
          <p:nvPr/>
        </p:nvSpPr>
        <p:spPr bwMode="auto">
          <a:xfrm>
            <a:off x="2316191" y="328105"/>
            <a:ext cx="7809510"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3603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360363" algn="l"/>
              </a:tabLst>
            </a:pPr>
            <a:endParaRPr kumimoji="0" lang="en-US"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0" algn="l"/>
                <a:tab pos="360363" algn="l"/>
              </a:tabLst>
            </a:pP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ẢNG</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tab pos="0" algn="l"/>
                <a:tab pos="360363" algn="l"/>
              </a:tabLst>
            </a:pP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TRẺ TRƯỚC VÀ SAU KHI THỰC HIỆN ĐỀ </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p>
          <a:p>
            <a:pPr marL="0" marR="0" lvl="0" indent="0" algn="ctr" defTabSz="914400" rtl="0" eaLnBrk="0" fontAlgn="base" latinLnBrk="0" hangingPunct="0">
              <a:lnSpc>
                <a:spcPct val="100000"/>
              </a:lnSpc>
              <a:spcBef>
                <a:spcPct val="0"/>
              </a:spcBef>
              <a:spcAft>
                <a:spcPct val="0"/>
              </a:spcAft>
              <a:buClrTx/>
              <a:buSzTx/>
              <a:buFontTx/>
              <a:buNone/>
              <a:tabLst>
                <a:tab pos="0" algn="l"/>
                <a:tab pos="360363"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F6F2134B-A448-4013-9764-EA587F58BE81}"/>
              </a:ext>
            </a:extLst>
          </p:cNvPr>
          <p:cNvSpPr txBox="1"/>
          <p:nvPr/>
        </p:nvSpPr>
        <p:spPr>
          <a:xfrm>
            <a:off x="2627614" y="15904"/>
            <a:ext cx="6936772" cy="496867"/>
          </a:xfrm>
          <a:prstGeom prst="rect">
            <a:avLst/>
          </a:prstGeom>
          <a:noFill/>
        </p:spPr>
        <p:txBody>
          <a:bodyPr wrap="square">
            <a:spAutoFit/>
          </a:bodyPr>
          <a:lstStyle/>
          <a:p>
            <a:pPr marL="0" marR="0" indent="457200" algn="ctr">
              <a:lnSpc>
                <a:spcPct val="120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79129060"/>
              </p:ext>
            </p:extLst>
          </p:nvPr>
        </p:nvGraphicFramePr>
        <p:xfrm>
          <a:off x="3630953" y="8923282"/>
          <a:ext cx="1111250" cy="1792224"/>
        </p:xfrm>
        <a:graphic>
          <a:graphicData uri="http://schemas.openxmlformats.org/drawingml/2006/table">
            <a:tbl>
              <a:tblPr firstRow="1" firstCol="1" bandRow="1">
                <a:tableStyleId>{5C22544A-7EE6-4342-B048-85BDC9FD1C3A}</a:tableStyleId>
              </a:tblPr>
              <a:tblGrid>
                <a:gridCol w="158750">
                  <a:extLst>
                    <a:ext uri="{9D8B030D-6E8A-4147-A177-3AD203B41FA5}">
                      <a16:colId xmlns:a16="http://schemas.microsoft.com/office/drawing/2014/main" val="3629004505"/>
                    </a:ext>
                  </a:extLst>
                </a:gridCol>
                <a:gridCol w="158750">
                  <a:extLst>
                    <a:ext uri="{9D8B030D-6E8A-4147-A177-3AD203B41FA5}">
                      <a16:colId xmlns:a16="http://schemas.microsoft.com/office/drawing/2014/main" val="387847333"/>
                    </a:ext>
                  </a:extLst>
                </a:gridCol>
                <a:gridCol w="158750">
                  <a:extLst>
                    <a:ext uri="{9D8B030D-6E8A-4147-A177-3AD203B41FA5}">
                      <a16:colId xmlns:a16="http://schemas.microsoft.com/office/drawing/2014/main" val="2916283470"/>
                    </a:ext>
                  </a:extLst>
                </a:gridCol>
                <a:gridCol w="158750">
                  <a:extLst>
                    <a:ext uri="{9D8B030D-6E8A-4147-A177-3AD203B41FA5}">
                      <a16:colId xmlns:a16="http://schemas.microsoft.com/office/drawing/2014/main" val="3357023829"/>
                    </a:ext>
                  </a:extLst>
                </a:gridCol>
                <a:gridCol w="158750">
                  <a:extLst>
                    <a:ext uri="{9D8B030D-6E8A-4147-A177-3AD203B41FA5}">
                      <a16:colId xmlns:a16="http://schemas.microsoft.com/office/drawing/2014/main" val="4104413243"/>
                    </a:ext>
                  </a:extLst>
                </a:gridCol>
                <a:gridCol w="158750">
                  <a:extLst>
                    <a:ext uri="{9D8B030D-6E8A-4147-A177-3AD203B41FA5}">
                      <a16:colId xmlns:a16="http://schemas.microsoft.com/office/drawing/2014/main" val="4139326381"/>
                    </a:ext>
                  </a:extLst>
                </a:gridCol>
                <a:gridCol w="158750">
                  <a:extLst>
                    <a:ext uri="{9D8B030D-6E8A-4147-A177-3AD203B41FA5}">
                      <a16:colId xmlns:a16="http://schemas.microsoft.com/office/drawing/2014/main" val="3348746064"/>
                    </a:ext>
                  </a:extLst>
                </a:gridCol>
              </a:tblGrid>
              <a:tr h="165943">
                <a:tc rowSpan="3">
                  <a:txBody>
                    <a:bodyPr/>
                    <a:lstStyle/>
                    <a:p>
                      <a:pPr>
                        <a:lnSpc>
                          <a:spcPct val="120000"/>
                        </a:lnSpc>
                      </a:pPr>
                      <a:endParaRPr lang="en-US" sz="1400" dirty="0">
                        <a:effectLst/>
                        <a:latin typeface="Times New Roman" panose="02020603050405020304" pitchFamily="18" charset="0"/>
                      </a:endParaRPr>
                    </a:p>
                  </a:txBody>
                  <a:tcPr marL="66675" marR="66675" marT="0" marB="0"/>
                </a:tc>
                <a:tc rowSpan="3">
                  <a:txBody>
                    <a:bodyPr/>
                    <a:lstStyle/>
                    <a:p>
                      <a:pPr>
                        <a:lnSpc>
                          <a:spcPct val="120000"/>
                        </a:lnSpc>
                      </a:pPr>
                      <a:endParaRPr lang="en-US" sz="1400" dirty="0">
                        <a:effectLst/>
                        <a:latin typeface="Times New Roman" panose="02020603050405020304" pitchFamily="18" charset="0"/>
                      </a:endParaRPr>
                    </a:p>
                  </a:txBody>
                  <a:tcPr marL="66675" marR="66675" marT="0" marB="0"/>
                </a:tc>
                <a:tc rowSpan="3">
                  <a:txBody>
                    <a:bodyPr/>
                    <a:lstStyle/>
                    <a:p>
                      <a:pPr>
                        <a:lnSpc>
                          <a:spcPct val="120000"/>
                        </a:lnSpc>
                      </a:pPr>
                      <a:endParaRPr lang="en-US" sz="1400" dirty="0">
                        <a:effectLst/>
                        <a:latin typeface="Times New Roman" panose="02020603050405020304" pitchFamily="18" charset="0"/>
                      </a:endParaRPr>
                    </a:p>
                  </a:txBody>
                  <a:tcPr marL="66675" marR="66675" marT="0" marB="0"/>
                </a:tc>
                <a:tc gridSpan="4">
                  <a:txBody>
                    <a:bodyPr/>
                    <a:lstStyle/>
                    <a:p>
                      <a:pPr algn="ctr">
                        <a:lnSpc>
                          <a:spcPct val="120000"/>
                        </a:lnSpc>
                      </a:pPr>
                      <a:endParaRPr lang="en-US" sz="1400" dirty="0">
                        <a:effectLst/>
                        <a:latin typeface="Times New Roman" panose="02020603050405020304" pitchFamily="18" charset="0"/>
                      </a:endParaRPr>
                    </a:p>
                  </a:txBody>
                  <a:tcPr marL="66675" marR="666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8040724"/>
                  </a:ext>
                </a:extLst>
              </a:tr>
              <a:tr h="165943">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lnSpc>
                          <a:spcPct val="120000"/>
                        </a:lnSpc>
                      </a:pPr>
                      <a:endParaRPr lang="en-US" sz="1400" dirty="0">
                        <a:effectLst/>
                        <a:latin typeface="Times New Roman" panose="02020603050405020304" pitchFamily="18" charset="0"/>
                      </a:endParaRPr>
                    </a:p>
                  </a:txBody>
                  <a:tcPr marL="66675" marR="66675" marT="0" marB="0"/>
                </a:tc>
                <a:tc hMerge="1">
                  <a:txBody>
                    <a:bodyPr/>
                    <a:lstStyle/>
                    <a:p>
                      <a:endParaRPr lang="en-US"/>
                    </a:p>
                  </a:txBody>
                  <a:tcPr/>
                </a:tc>
                <a:tc gridSpan="2">
                  <a:txBody>
                    <a:bodyPr/>
                    <a:lstStyle/>
                    <a:p>
                      <a:pPr algn="ctr">
                        <a:lnSpc>
                          <a:spcPct val="120000"/>
                        </a:lnSpc>
                      </a:pPr>
                      <a:endParaRPr lang="en-US" sz="1400" dirty="0">
                        <a:effectLst/>
                        <a:latin typeface="Times New Roman" panose="02020603050405020304" pitchFamily="18" charset="0"/>
                      </a:endParaRPr>
                    </a:p>
                  </a:txBody>
                  <a:tcPr marL="66675" marR="66675" marT="0" marB="0"/>
                </a:tc>
                <a:tc hMerge="1">
                  <a:txBody>
                    <a:bodyPr/>
                    <a:lstStyle/>
                    <a:p>
                      <a:endParaRPr lang="en-US"/>
                    </a:p>
                  </a:txBody>
                  <a:tcPr/>
                </a:tc>
                <a:extLst>
                  <a:ext uri="{0D108BD9-81ED-4DB2-BD59-A6C34878D82A}">
                    <a16:rowId xmlns:a16="http://schemas.microsoft.com/office/drawing/2014/main" val="1294696403"/>
                  </a:ext>
                </a:extLst>
              </a:tr>
              <a:tr h="16594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dirty="0">
                        <a:effectLst/>
                        <a:latin typeface="Times New Roman" panose="02020603050405020304" pitchFamily="18" charset="0"/>
                      </a:endParaRPr>
                    </a:p>
                  </a:txBody>
                  <a:tcPr marL="66675" marR="66675" marT="0" marB="0"/>
                </a:tc>
                <a:tc>
                  <a:txBody>
                    <a:bodyPr/>
                    <a:lstStyle/>
                    <a:p>
                      <a:pPr>
                        <a:lnSpc>
                          <a:spcPct val="120000"/>
                        </a:lnSpc>
                      </a:pPr>
                      <a:endParaRPr lang="en-US" sz="1400" dirty="0">
                        <a:effectLst/>
                        <a:latin typeface="Times New Roman" panose="02020603050405020304" pitchFamily="18" charset="0"/>
                      </a:endParaRPr>
                    </a:p>
                  </a:txBody>
                  <a:tcPr marL="66675" marR="66675" marT="0" marB="0"/>
                </a:tc>
                <a:tc>
                  <a:txBody>
                    <a:bodyPr/>
                    <a:lstStyle/>
                    <a:p>
                      <a:pPr>
                        <a:lnSpc>
                          <a:spcPct val="120000"/>
                        </a:lnSpc>
                      </a:pPr>
                      <a:endParaRPr lang="en-US" sz="1400">
                        <a:effectLst/>
                        <a:latin typeface="Times New Roman" panose="02020603050405020304" pitchFamily="18" charset="0"/>
                      </a:endParaRPr>
                    </a:p>
                  </a:txBody>
                  <a:tcPr marL="66675" marR="66675" marT="0" marB="0"/>
                </a:tc>
                <a:extLst>
                  <a:ext uri="{0D108BD9-81ED-4DB2-BD59-A6C34878D82A}">
                    <a16:rowId xmlns:a16="http://schemas.microsoft.com/office/drawing/2014/main" val="3148952183"/>
                  </a:ext>
                </a:extLst>
              </a:tr>
              <a:tr h="165943">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extLst>
                  <a:ext uri="{0D108BD9-81ED-4DB2-BD59-A6C34878D82A}">
                    <a16:rowId xmlns:a16="http://schemas.microsoft.com/office/drawing/2014/main" val="4269785376"/>
                  </a:ext>
                </a:extLst>
              </a:tr>
              <a:tr h="165943">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a:effectLst/>
                        <a:latin typeface="Times New Roman" panose="02020603050405020304" pitchFamily="18" charset="0"/>
                      </a:endParaRPr>
                    </a:p>
                  </a:txBody>
                  <a:tcPr marL="66675" marR="66675" marT="0" marB="0"/>
                </a:tc>
                <a:tc>
                  <a:txBody>
                    <a:bodyPr/>
                    <a:lstStyle/>
                    <a:p>
                      <a:pPr algn="ctr">
                        <a:lnSpc>
                          <a:spcPct val="120000"/>
                        </a:lnSpc>
                      </a:pPr>
                      <a:endParaRPr lang="en-US" sz="140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extLst>
                  <a:ext uri="{0D108BD9-81ED-4DB2-BD59-A6C34878D82A}">
                    <a16:rowId xmlns:a16="http://schemas.microsoft.com/office/drawing/2014/main" val="3958337276"/>
                  </a:ext>
                </a:extLst>
              </a:tr>
              <a:tr h="165943">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gn="ctr">
                        <a:lnSpc>
                          <a:spcPct val="120000"/>
                        </a:lnSpc>
                      </a:pPr>
                      <a:endParaRPr lang="en-US" sz="140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tc>
                  <a:txBody>
                    <a:bodyPr/>
                    <a:lstStyle/>
                    <a:p>
                      <a:pPr algn="ctr">
                        <a:lnSpc>
                          <a:spcPct val="120000"/>
                        </a:lnSpc>
                      </a:pPr>
                      <a:endParaRPr lang="en-US" sz="1400" dirty="0">
                        <a:effectLst/>
                        <a:latin typeface="Times New Roman" panose="02020603050405020304" pitchFamily="18" charset="0"/>
                      </a:endParaRPr>
                    </a:p>
                  </a:txBody>
                  <a:tcPr marL="66675" marR="66675" marT="0" marB="0"/>
                </a:tc>
                <a:extLst>
                  <a:ext uri="{0D108BD9-81ED-4DB2-BD59-A6C34878D82A}">
                    <a16:rowId xmlns:a16="http://schemas.microsoft.com/office/drawing/2014/main" val="2200618127"/>
                  </a:ext>
                </a:extLst>
              </a:tr>
              <a:tr h="165943">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a:effectLst/>
                        <a:latin typeface="Times New Roman" panose="02020603050405020304" pitchFamily="18" charset="0"/>
                      </a:endParaRPr>
                    </a:p>
                  </a:txBody>
                  <a:tcPr marL="66675" marR="66675" marT="0" marB="0"/>
                </a:tc>
                <a:tc>
                  <a:txBody>
                    <a:bodyPr/>
                    <a:lstStyle/>
                    <a:p>
                      <a:pPr>
                        <a:lnSpc>
                          <a:spcPct val="120000"/>
                        </a:lnSpc>
                      </a:pPr>
                      <a:endParaRPr lang="en-US" sz="1400" dirty="0">
                        <a:effectLst/>
                        <a:latin typeface="Times New Roman" panose="02020603050405020304" pitchFamily="18" charset="0"/>
                      </a:endParaRPr>
                    </a:p>
                  </a:txBody>
                  <a:tcPr marL="66675" marR="66675" marT="0" marB="0"/>
                </a:tc>
                <a:tc>
                  <a:txBody>
                    <a:bodyPr/>
                    <a:lstStyle/>
                    <a:p>
                      <a:pPr>
                        <a:lnSpc>
                          <a:spcPct val="120000"/>
                        </a:lnSpc>
                      </a:pPr>
                      <a:endParaRPr lang="en-US" sz="1400" dirty="0">
                        <a:effectLst/>
                        <a:latin typeface="Times New Roman" panose="02020603050405020304" pitchFamily="18" charset="0"/>
                      </a:endParaRPr>
                    </a:p>
                  </a:txBody>
                  <a:tcPr marL="66675" marR="66675" marT="0" marB="0"/>
                </a:tc>
                <a:extLst>
                  <a:ext uri="{0D108BD9-81ED-4DB2-BD59-A6C34878D82A}">
                    <a16:rowId xmlns:a16="http://schemas.microsoft.com/office/drawing/2014/main" val="37416781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82135022"/>
              </p:ext>
            </p:extLst>
          </p:nvPr>
        </p:nvGraphicFramePr>
        <p:xfrm>
          <a:off x="1975945" y="1494906"/>
          <a:ext cx="8555421" cy="5243264"/>
        </p:xfrm>
        <a:graphic>
          <a:graphicData uri="http://schemas.openxmlformats.org/drawingml/2006/table">
            <a:tbl>
              <a:tblPr firstRow="1" firstCol="1" bandRow="1"/>
              <a:tblGrid>
                <a:gridCol w="667061">
                  <a:extLst>
                    <a:ext uri="{9D8B030D-6E8A-4147-A177-3AD203B41FA5}">
                      <a16:colId xmlns:a16="http://schemas.microsoft.com/office/drawing/2014/main" val="3098326444"/>
                    </a:ext>
                  </a:extLst>
                </a:gridCol>
                <a:gridCol w="1986431">
                  <a:extLst>
                    <a:ext uri="{9D8B030D-6E8A-4147-A177-3AD203B41FA5}">
                      <a16:colId xmlns:a16="http://schemas.microsoft.com/office/drawing/2014/main" val="3367494700"/>
                    </a:ext>
                  </a:extLst>
                </a:gridCol>
                <a:gridCol w="687548">
                  <a:extLst>
                    <a:ext uri="{9D8B030D-6E8A-4147-A177-3AD203B41FA5}">
                      <a16:colId xmlns:a16="http://schemas.microsoft.com/office/drawing/2014/main" val="2648236026"/>
                    </a:ext>
                  </a:extLst>
                </a:gridCol>
                <a:gridCol w="671158">
                  <a:extLst>
                    <a:ext uri="{9D8B030D-6E8A-4147-A177-3AD203B41FA5}">
                      <a16:colId xmlns:a16="http://schemas.microsoft.com/office/drawing/2014/main" val="508560288"/>
                    </a:ext>
                  </a:extLst>
                </a:gridCol>
                <a:gridCol w="667061">
                  <a:extLst>
                    <a:ext uri="{9D8B030D-6E8A-4147-A177-3AD203B41FA5}">
                      <a16:colId xmlns:a16="http://schemas.microsoft.com/office/drawing/2014/main" val="3141356196"/>
                    </a:ext>
                  </a:extLst>
                </a:gridCol>
                <a:gridCol w="667061">
                  <a:extLst>
                    <a:ext uri="{9D8B030D-6E8A-4147-A177-3AD203B41FA5}">
                      <a16:colId xmlns:a16="http://schemas.microsoft.com/office/drawing/2014/main" val="821410413"/>
                    </a:ext>
                  </a:extLst>
                </a:gridCol>
                <a:gridCol w="671158">
                  <a:extLst>
                    <a:ext uri="{9D8B030D-6E8A-4147-A177-3AD203B41FA5}">
                      <a16:colId xmlns:a16="http://schemas.microsoft.com/office/drawing/2014/main" val="3784651095"/>
                    </a:ext>
                  </a:extLst>
                </a:gridCol>
                <a:gridCol w="671158">
                  <a:extLst>
                    <a:ext uri="{9D8B030D-6E8A-4147-A177-3AD203B41FA5}">
                      <a16:colId xmlns:a16="http://schemas.microsoft.com/office/drawing/2014/main" val="2865622933"/>
                    </a:ext>
                  </a:extLst>
                </a:gridCol>
                <a:gridCol w="686728">
                  <a:extLst>
                    <a:ext uri="{9D8B030D-6E8A-4147-A177-3AD203B41FA5}">
                      <a16:colId xmlns:a16="http://schemas.microsoft.com/office/drawing/2014/main" val="1181303744"/>
                    </a:ext>
                  </a:extLst>
                </a:gridCol>
                <a:gridCol w="686728">
                  <a:extLst>
                    <a:ext uri="{9D8B030D-6E8A-4147-A177-3AD203B41FA5}">
                      <a16:colId xmlns:a16="http://schemas.microsoft.com/office/drawing/2014/main" val="3519372320"/>
                    </a:ext>
                  </a:extLst>
                </a:gridCol>
                <a:gridCol w="493329">
                  <a:extLst>
                    <a:ext uri="{9D8B030D-6E8A-4147-A177-3AD203B41FA5}">
                      <a16:colId xmlns:a16="http://schemas.microsoft.com/office/drawing/2014/main" val="1827632190"/>
                    </a:ext>
                  </a:extLst>
                </a:gridCol>
              </a:tblGrid>
              <a:tr h="388070">
                <a:tc rowSpan="4">
                  <a:txBody>
                    <a:bodyPr/>
                    <a:lstStyle/>
                    <a:p>
                      <a:pPr algn="l">
                        <a:lnSpc>
                          <a:spcPct val="120000"/>
                        </a:lnSpc>
                      </a:pPr>
                      <a:r>
                        <a:rPr lang="vi-VN" sz="1400" dirty="0">
                          <a:effectLst/>
                          <a:latin typeface="Times New Roman" panose="02020603050405020304" pitchFamily="18" charset="0"/>
                        </a:rPr>
                        <a:t> </a:t>
                      </a:r>
                      <a:endParaRPr lang="en-US" sz="1400" dirty="0">
                        <a:effectLst/>
                        <a:latin typeface="Times New Roman" panose="02020603050405020304" pitchFamily="18" charset="0"/>
                      </a:endParaRPr>
                    </a:p>
                    <a:p>
                      <a:pPr algn="l">
                        <a:lnSpc>
                          <a:spcPct val="120000"/>
                        </a:lnSpc>
                      </a:pPr>
                      <a:r>
                        <a:rPr lang="vi-VN" sz="1400" dirty="0">
                          <a:effectLst/>
                          <a:latin typeface="Times New Roman" panose="02020603050405020304" pitchFamily="18" charset="0"/>
                        </a:rPr>
                        <a:t> </a:t>
                      </a:r>
                      <a:endParaRPr lang="en-US" sz="1400" dirty="0">
                        <a:effectLst/>
                        <a:latin typeface="Times New Roman" panose="02020603050405020304" pitchFamily="18" charset="0"/>
                      </a:endParaRPr>
                    </a:p>
                    <a:p>
                      <a:pPr algn="ctr">
                        <a:lnSpc>
                          <a:spcPct val="120000"/>
                        </a:lnSpc>
                      </a:pPr>
                      <a:r>
                        <a:rPr lang="vi-VN" sz="1400" b="1" dirty="0">
                          <a:effectLst/>
                          <a:latin typeface="Times New Roman" panose="02020603050405020304" pitchFamily="18" charset="0"/>
                        </a:rPr>
                        <a:t> </a:t>
                      </a:r>
                      <a:endParaRPr lang="en-US" sz="1400" b="1" dirty="0">
                        <a:effectLst/>
                        <a:latin typeface="Times New Roman" panose="02020603050405020304" pitchFamily="18" charset="0"/>
                      </a:endParaRPr>
                    </a:p>
                    <a:p>
                      <a:pPr algn="ctr">
                        <a:lnSpc>
                          <a:spcPct val="120000"/>
                        </a:lnSpc>
                      </a:pPr>
                      <a:r>
                        <a:rPr lang="vi-VN" sz="1400" b="1" dirty="0">
                          <a:effectLst/>
                          <a:latin typeface="Times New Roman" panose="02020603050405020304" pitchFamily="18" charset="0"/>
                        </a:rPr>
                        <a:t>TT</a:t>
                      </a:r>
                      <a:endParaRPr lang="en-US" sz="1400" b="1"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20000"/>
                        </a:lnSpc>
                      </a:pPr>
                      <a:r>
                        <a:rPr lang="en-US" sz="1400" b="1" dirty="0">
                          <a:effectLst/>
                          <a:latin typeface="Times New Roman" panose="02020603050405020304" pitchFamily="18" charset="0"/>
                        </a:rPr>
                        <a:t> </a:t>
                      </a:r>
                      <a:endParaRPr lang="en-US" sz="1400" dirty="0">
                        <a:effectLst/>
                        <a:latin typeface="Times New Roman" panose="02020603050405020304" pitchFamily="18" charset="0"/>
                      </a:endParaRPr>
                    </a:p>
                    <a:p>
                      <a:pPr algn="l">
                        <a:lnSpc>
                          <a:spcPct val="120000"/>
                        </a:lnSpc>
                      </a:pPr>
                      <a:r>
                        <a:rPr lang="en-US" sz="1400" b="1" dirty="0">
                          <a:effectLst/>
                          <a:latin typeface="Times New Roman" panose="02020603050405020304" pitchFamily="18" charset="0"/>
                        </a:rPr>
                        <a:t> </a:t>
                      </a:r>
                      <a:endParaRPr lang="en-US" sz="1400" dirty="0">
                        <a:effectLst/>
                        <a:latin typeface="Times New Roman" panose="02020603050405020304" pitchFamily="18" charset="0"/>
                      </a:endParaRPr>
                    </a:p>
                    <a:p>
                      <a:pPr algn="ctr">
                        <a:lnSpc>
                          <a:spcPct val="120000"/>
                        </a:lnSpc>
                      </a:pPr>
                      <a:r>
                        <a:rPr lang="en-US" sz="1400" b="1" dirty="0">
                          <a:effectLst/>
                          <a:latin typeface="Times New Roman" panose="02020603050405020304" pitchFamily="18" charset="0"/>
                        </a:rPr>
                        <a:t> </a:t>
                      </a:r>
                      <a:endParaRPr lang="en-US" sz="1400" dirty="0">
                        <a:effectLst/>
                        <a:latin typeface="Times New Roman" panose="02020603050405020304" pitchFamily="18" charset="0"/>
                      </a:endParaRPr>
                    </a:p>
                    <a:p>
                      <a:pPr algn="ctr">
                        <a:lnSpc>
                          <a:spcPct val="120000"/>
                        </a:lnSpc>
                      </a:pPr>
                      <a:r>
                        <a:rPr lang="en-US" sz="1400" b="1" dirty="0" err="1">
                          <a:effectLst/>
                          <a:latin typeface="Times New Roman" panose="02020603050405020304" pitchFamily="18" charset="0"/>
                        </a:rPr>
                        <a:t>Nội</a:t>
                      </a:r>
                      <a:r>
                        <a:rPr lang="en-US" sz="1400" b="1" dirty="0">
                          <a:effectLst/>
                          <a:latin typeface="Times New Roman" panose="02020603050405020304" pitchFamily="18" charset="0"/>
                        </a:rPr>
                        <a:t> dung </a:t>
                      </a:r>
                      <a:r>
                        <a:rPr lang="en-US" sz="1400" b="1" dirty="0" err="1">
                          <a:effectLst/>
                          <a:latin typeface="Times New Roman" panose="02020603050405020304" pitchFamily="18" charset="0"/>
                        </a:rPr>
                        <a:t>tiêu</a:t>
                      </a:r>
                      <a:r>
                        <a:rPr lang="en-US" sz="1400" b="1" dirty="0">
                          <a:effectLst/>
                          <a:latin typeface="Times New Roman" panose="02020603050405020304" pitchFamily="18" charset="0"/>
                        </a:rPr>
                        <a:t> </a:t>
                      </a:r>
                      <a:r>
                        <a:rPr lang="en-US" sz="1400" b="1" dirty="0" err="1">
                          <a:effectLst/>
                          <a:latin typeface="Times New Roman" panose="02020603050405020304" pitchFamily="18" charset="0"/>
                        </a:rPr>
                        <a:t>chí</a:t>
                      </a:r>
                      <a:r>
                        <a:rPr lang="en-US" sz="1400" b="1" dirty="0">
                          <a:effectLst/>
                          <a:latin typeface="Times New Roman" panose="02020603050405020304" pitchFamily="18" charset="0"/>
                        </a:rPr>
                        <a:t> </a:t>
                      </a:r>
                      <a:r>
                        <a:rPr lang="en-US" sz="1400" b="1" dirty="0" err="1">
                          <a:effectLst/>
                          <a:latin typeface="Times New Roman" panose="02020603050405020304" pitchFamily="18" charset="0"/>
                        </a:rPr>
                        <a:t>đánh</a:t>
                      </a:r>
                      <a:r>
                        <a:rPr lang="en-US" sz="1400" b="1" dirty="0">
                          <a:effectLst/>
                          <a:latin typeface="Times New Roman" panose="02020603050405020304" pitchFamily="18" charset="0"/>
                        </a:rPr>
                        <a:t> </a:t>
                      </a:r>
                      <a:r>
                        <a:rPr lang="en-US" sz="1400" b="1" dirty="0" err="1">
                          <a:effectLst/>
                          <a:latin typeface="Times New Roman" panose="02020603050405020304" pitchFamily="18" charset="0"/>
                        </a:rPr>
                        <a:t>giá</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20000"/>
                        </a:lnSpc>
                      </a:pPr>
                      <a:r>
                        <a:rPr lang="vi-VN" sz="1400" b="1" dirty="0">
                          <a:effectLst/>
                          <a:latin typeface="Times New Roman" panose="02020603050405020304" pitchFamily="18" charset="0"/>
                        </a:rPr>
                        <a:t> </a:t>
                      </a:r>
                      <a:endParaRPr lang="en-US" sz="1400" dirty="0">
                        <a:effectLst/>
                        <a:latin typeface="Times New Roman" panose="02020603050405020304" pitchFamily="18" charset="0"/>
                      </a:endParaRPr>
                    </a:p>
                    <a:p>
                      <a:pPr algn="l">
                        <a:lnSpc>
                          <a:spcPct val="120000"/>
                        </a:lnSpc>
                      </a:pPr>
                      <a:r>
                        <a:rPr lang="vi-VN" sz="1400" b="1" dirty="0">
                          <a:effectLst/>
                          <a:latin typeface="Times New Roman" panose="02020603050405020304" pitchFamily="18" charset="0"/>
                        </a:rPr>
                        <a:t> </a:t>
                      </a:r>
                      <a:endParaRPr lang="en-US" sz="1400" dirty="0">
                        <a:effectLst/>
                        <a:latin typeface="Times New Roman" panose="02020603050405020304" pitchFamily="18" charset="0"/>
                      </a:endParaRPr>
                    </a:p>
                    <a:p>
                      <a:pPr algn="ctr">
                        <a:lnSpc>
                          <a:spcPct val="120000"/>
                        </a:lnSpc>
                      </a:pPr>
                      <a:r>
                        <a:rPr lang="vi-VN" sz="1400" b="1" dirty="0">
                          <a:effectLst/>
                          <a:latin typeface="Times New Roman" panose="02020603050405020304" pitchFamily="18" charset="0"/>
                        </a:rPr>
                        <a:t>Tổng số</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20000"/>
                        </a:lnSpc>
                      </a:pPr>
                      <a:r>
                        <a:rPr lang="en-US" sz="1400" b="1" dirty="0" err="1">
                          <a:effectLst/>
                          <a:latin typeface="Times New Roman" panose="02020603050405020304" pitchFamily="18" charset="0"/>
                        </a:rPr>
                        <a:t>Tỷ</a:t>
                      </a:r>
                      <a:r>
                        <a:rPr lang="en-US" sz="1400" b="1" dirty="0">
                          <a:effectLst/>
                          <a:latin typeface="Times New Roman" panose="02020603050405020304" pitchFamily="18" charset="0"/>
                        </a:rPr>
                        <a:t> </a:t>
                      </a:r>
                      <a:r>
                        <a:rPr lang="en-US" sz="1400" b="1" dirty="0" err="1">
                          <a:effectLst/>
                          <a:latin typeface="Times New Roman" panose="02020603050405020304" pitchFamily="18" charset="0"/>
                        </a:rPr>
                        <a:t>lệ</a:t>
                      </a:r>
                      <a:r>
                        <a:rPr lang="en-US" sz="1400" b="1" dirty="0">
                          <a:effectLst/>
                          <a:latin typeface="Times New Roman" panose="02020603050405020304" pitchFamily="18" charset="0"/>
                        </a:rPr>
                        <a:t> </a:t>
                      </a:r>
                      <a:r>
                        <a:rPr lang="en-US" sz="1400" b="1" dirty="0" err="1">
                          <a:effectLst/>
                          <a:latin typeface="Times New Roman" panose="02020603050405020304" pitchFamily="18" charset="0"/>
                        </a:rPr>
                        <a:t>Đạt</a:t>
                      </a:r>
                      <a:endParaRPr lang="en-US" sz="1400" dirty="0">
                        <a:effectLst/>
                        <a:latin typeface="Times New Roman" panose="02020603050405020304" pitchFamily="18" charset="0"/>
                      </a:endParaRPr>
                    </a:p>
                    <a:p>
                      <a:pPr algn="l">
                        <a:lnSpc>
                          <a:spcPct val="120000"/>
                        </a:lnSpc>
                      </a:pPr>
                      <a:r>
                        <a:rPr lang="en-US" sz="1100" b="1" dirty="0">
                          <a:solidFill>
                            <a:srgbClr val="333333"/>
                          </a:solidFill>
                          <a:effectLst/>
                          <a:latin typeface="Times New Roman" panose="02020603050405020304" pitchFamily="18" charset="0"/>
                        </a:rPr>
                        <a:t> </a:t>
                      </a:r>
                      <a:endParaRPr lang="en-US" sz="8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0839290"/>
                  </a:ext>
                </a:extLst>
              </a:tr>
              <a:tr h="564954">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ctr">
                        <a:lnSpc>
                          <a:spcPct val="120000"/>
                        </a:lnSpc>
                      </a:pPr>
                      <a:r>
                        <a:rPr lang="en-US" sz="1400" b="1" dirty="0" err="1">
                          <a:effectLst/>
                          <a:latin typeface="Times New Roman" panose="02020603050405020304" pitchFamily="18" charset="0"/>
                        </a:rPr>
                        <a:t>Đầu</a:t>
                      </a:r>
                      <a:r>
                        <a:rPr lang="en-US" sz="1400" b="1" dirty="0">
                          <a:effectLst/>
                          <a:latin typeface="Times New Roman" panose="02020603050405020304" pitchFamily="18" charset="0"/>
                        </a:rPr>
                        <a:t> </a:t>
                      </a:r>
                      <a:r>
                        <a:rPr lang="en-US" sz="1400" b="1" dirty="0" err="1">
                          <a:effectLst/>
                          <a:latin typeface="Times New Roman" panose="02020603050405020304" pitchFamily="18" charset="0"/>
                        </a:rPr>
                        <a:t>năm</a:t>
                      </a:r>
                      <a:endParaRPr lang="en-US" sz="1400" b="1"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20000"/>
                        </a:lnSpc>
                      </a:pPr>
                      <a:r>
                        <a:rPr lang="en-US" sz="1400">
                          <a:solidFill>
                            <a:srgbClr val="333333"/>
                          </a:solidFill>
                          <a:effectLst/>
                          <a:latin typeface="Times New Roman" panose="02020603050405020304" pitchFamily="18" charset="0"/>
                        </a:rPr>
                        <a:t> </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a:solidFill>
                            <a:srgbClr val="333333"/>
                          </a:solidFill>
                          <a:effectLst/>
                          <a:latin typeface="Times New Roman" panose="02020603050405020304" pitchFamily="18" charset="0"/>
                          <a:ea typeface="Times New Roman" panose="02020603050405020304" pitchFamily="18" charset="0"/>
                        </a:rPr>
                        <a:t>Cuối tháng 10</a:t>
                      </a:r>
                      <a:endParaRPr lang="en-US" sz="1400">
                        <a:effectLst/>
                        <a:latin typeface="Times New Roman" panose="02020603050405020304" pitchFamily="18" charset="0"/>
                        <a:ea typeface="Times New Roman" panose="02020603050405020304" pitchFamily="18" charset="0"/>
                      </a:endParaRPr>
                    </a:p>
                  </a:txBody>
                  <a:tcPr marL="55188" marR="551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b="1">
                          <a:solidFill>
                            <a:srgbClr val="333333"/>
                          </a:solidFill>
                          <a:effectLst/>
                          <a:latin typeface="Times New Roman" panose="02020603050405020304" pitchFamily="18" charset="0"/>
                        </a:rPr>
                        <a:t> </a:t>
                      </a:r>
                      <a:endParaRPr lang="en-US" sz="1400">
                        <a:effectLst/>
                        <a:latin typeface="Times New Roman" panose="02020603050405020304" pitchFamily="18" charset="0"/>
                      </a:endParaRPr>
                    </a:p>
                  </a:txBody>
                  <a:tcPr marL="55188" marR="551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b="1">
                          <a:solidFill>
                            <a:srgbClr val="333333"/>
                          </a:solidFill>
                          <a:effectLst/>
                          <a:latin typeface="Times New Roman" panose="02020603050405020304" pitchFamily="18" charset="0"/>
                        </a:rPr>
                        <a:t> </a:t>
                      </a:r>
                      <a:endParaRPr lang="en-US" sz="1400">
                        <a:effectLst/>
                        <a:latin typeface="Times New Roman" panose="02020603050405020304" pitchFamily="18" charset="0"/>
                      </a:endParaRPr>
                    </a:p>
                  </a:txBody>
                  <a:tcPr marL="55188" marR="551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324435"/>
                  </a:ext>
                </a:extLst>
              </a:tr>
              <a:tr h="3055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20000"/>
                        </a:lnSpc>
                      </a:pPr>
                      <a:r>
                        <a:rPr lang="en-US" sz="1400" dirty="0">
                          <a:effectLst/>
                          <a:latin typeface="Times New Roman" panose="02020603050405020304" pitchFamily="18" charset="0"/>
                        </a:rPr>
                        <a:t>  </a:t>
                      </a:r>
                      <a:r>
                        <a:rPr lang="en-US" sz="1400" dirty="0" err="1">
                          <a:effectLst/>
                          <a:latin typeface="Times New Roman" panose="02020603050405020304" pitchFamily="18" charset="0"/>
                        </a:rPr>
                        <a:t>Đạt</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b="1" dirty="0">
                          <a:solidFill>
                            <a:srgbClr val="333333"/>
                          </a:solidFill>
                          <a:effectLst/>
                          <a:latin typeface="Times New Roman" panose="02020603050405020304" pitchFamily="18" charset="0"/>
                        </a:rPr>
                        <a:t> </a:t>
                      </a:r>
                      <a:endParaRPr lang="en-US" sz="1400" dirty="0">
                        <a:effectLst/>
                        <a:latin typeface="Times New Roman" panose="02020603050405020304" pitchFamily="18" charset="0"/>
                      </a:endParaRPr>
                    </a:p>
                  </a:txBody>
                  <a:tcPr marL="55188" marR="551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20000"/>
                        </a:lnSpc>
                      </a:pPr>
                      <a:r>
                        <a:rPr lang="en-US" sz="1400" dirty="0" err="1">
                          <a:effectLst/>
                          <a:latin typeface="Times New Roman" panose="02020603050405020304" pitchFamily="18" charset="0"/>
                        </a:rPr>
                        <a:t>Chưa</a:t>
                      </a:r>
                      <a:r>
                        <a:rPr lang="en-US" sz="1400" dirty="0">
                          <a:effectLst/>
                          <a:latin typeface="Times New Roman" panose="02020603050405020304" pitchFamily="18" charset="0"/>
                        </a:rPr>
                        <a:t> </a:t>
                      </a:r>
                      <a:r>
                        <a:rPr lang="en-US" sz="1400" dirty="0" err="1">
                          <a:effectLst/>
                          <a:latin typeface="Times New Roman" panose="02020603050405020304" pitchFamily="18" charset="0"/>
                        </a:rPr>
                        <a:t>đạt</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pPr>
                      <a:r>
                        <a:rPr lang="en-US" sz="1400" dirty="0" err="1">
                          <a:effectLst/>
                          <a:latin typeface="Times New Roman" panose="02020603050405020304" pitchFamily="18" charset="0"/>
                        </a:rPr>
                        <a:t>Đạt</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pPr>
                      <a:r>
                        <a:rPr lang="en-US" sz="1400">
                          <a:effectLst/>
                          <a:latin typeface="Times New Roman" panose="02020603050405020304" pitchFamily="18" charset="0"/>
                        </a:rPr>
                        <a:t>Chưa đạt</a:t>
                      </a: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75970638"/>
                  </a:ext>
                </a:extLst>
              </a:tr>
              <a:tr h="4322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20000"/>
                        </a:lnSpc>
                      </a:pPr>
                      <a:r>
                        <a:rPr lang="en-US" sz="1400" b="1">
                          <a:solidFill>
                            <a:srgbClr val="333333"/>
                          </a:solidFill>
                          <a:effectLst/>
                          <a:latin typeface="Times New Roman" panose="02020603050405020304" pitchFamily="18" charset="0"/>
                        </a:rPr>
                        <a:t>Số lượng</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a:effectLst/>
                          <a:latin typeface="Times New Roman" panose="02020603050405020304" pitchFamily="18" charset="0"/>
                        </a:rPr>
                        <a:t>%</a:t>
                      </a: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b="1" dirty="0" err="1">
                          <a:solidFill>
                            <a:srgbClr val="333333"/>
                          </a:solidFill>
                          <a:effectLst/>
                          <a:latin typeface="Times New Roman" panose="02020603050405020304" pitchFamily="18" charset="0"/>
                        </a:rPr>
                        <a:t>Số</a:t>
                      </a:r>
                      <a:r>
                        <a:rPr lang="en-US" sz="1400" b="1" dirty="0">
                          <a:solidFill>
                            <a:srgbClr val="333333"/>
                          </a:solidFill>
                          <a:effectLst/>
                          <a:latin typeface="Times New Roman" panose="02020603050405020304" pitchFamily="18" charset="0"/>
                        </a:rPr>
                        <a:t> </a:t>
                      </a:r>
                      <a:r>
                        <a:rPr lang="en-US" sz="1400" b="1" dirty="0" err="1">
                          <a:solidFill>
                            <a:srgbClr val="333333"/>
                          </a:solidFill>
                          <a:effectLst/>
                          <a:latin typeface="Times New Roman" panose="02020603050405020304" pitchFamily="18" charset="0"/>
                        </a:rPr>
                        <a:t>lượng</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dirty="0">
                          <a:effectLst/>
                          <a:latin typeface="Times New Roman" panose="02020603050405020304" pitchFamily="18" charset="0"/>
                        </a:rPr>
                        <a:t>%</a:t>
                      </a: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b="1" dirty="0" err="1">
                          <a:solidFill>
                            <a:srgbClr val="333333"/>
                          </a:solidFill>
                          <a:effectLst/>
                          <a:latin typeface="Times New Roman" panose="02020603050405020304" pitchFamily="18" charset="0"/>
                        </a:rPr>
                        <a:t>Số</a:t>
                      </a:r>
                      <a:r>
                        <a:rPr lang="en-US" sz="1400" b="1" dirty="0">
                          <a:solidFill>
                            <a:srgbClr val="333333"/>
                          </a:solidFill>
                          <a:effectLst/>
                          <a:latin typeface="Times New Roman" panose="02020603050405020304" pitchFamily="18" charset="0"/>
                        </a:rPr>
                        <a:t> </a:t>
                      </a:r>
                      <a:r>
                        <a:rPr lang="en-US" sz="1400" b="1" dirty="0" err="1">
                          <a:solidFill>
                            <a:srgbClr val="333333"/>
                          </a:solidFill>
                          <a:effectLst/>
                          <a:latin typeface="Times New Roman" panose="02020603050405020304" pitchFamily="18" charset="0"/>
                        </a:rPr>
                        <a:t>lượng</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dirty="0">
                          <a:effectLst/>
                          <a:latin typeface="Times New Roman" panose="02020603050405020304" pitchFamily="18" charset="0"/>
                        </a:rPr>
                        <a:t>%</a:t>
                      </a: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b="1">
                          <a:solidFill>
                            <a:srgbClr val="333333"/>
                          </a:solidFill>
                          <a:effectLst/>
                          <a:latin typeface="Times New Roman" panose="02020603050405020304" pitchFamily="18" charset="0"/>
                        </a:rPr>
                        <a:t>Số lượng</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a:effectLst/>
                          <a:latin typeface="Times New Roman" panose="02020603050405020304" pitchFamily="18" charset="0"/>
                        </a:rPr>
                        <a:t>%</a:t>
                      </a: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322051"/>
                  </a:ext>
                </a:extLst>
              </a:tr>
              <a:tr h="658273">
                <a:tc>
                  <a:txBody>
                    <a:bodyPr/>
                    <a:lstStyle/>
                    <a:p>
                      <a:pPr algn="l">
                        <a:lnSpc>
                          <a:spcPct val="120000"/>
                        </a:lnSpc>
                      </a:pPr>
                      <a:r>
                        <a:rPr lang="en-US" sz="1400" b="1">
                          <a:solidFill>
                            <a:srgbClr val="333333"/>
                          </a:solidFill>
                          <a:effectLst/>
                          <a:latin typeface="Times New Roman" panose="02020603050405020304" pitchFamily="18" charset="0"/>
                        </a:rPr>
                        <a:t>1</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a:effectLst/>
                          <a:latin typeface="Times New Roman" panose="02020603050405020304" pitchFamily="18" charset="0"/>
                        </a:rPr>
                        <a:t>Trẻ hào hứng tham gia vào hoạt động cùng cô </a:t>
                      </a:r>
                    </a:p>
                    <a:p>
                      <a:pPr algn="l">
                        <a:lnSpc>
                          <a:spcPct val="120000"/>
                        </a:lnSpc>
                      </a:pPr>
                      <a:r>
                        <a:rPr lang="en-US" sz="1400" b="1">
                          <a:solidFill>
                            <a:srgbClr val="333333"/>
                          </a:solidFill>
                          <a:effectLst/>
                          <a:latin typeface="Times New Roman" panose="02020603050405020304" pitchFamily="18" charset="0"/>
                        </a:rPr>
                        <a:t> </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15</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6</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40</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9</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dirty="0">
                          <a:solidFill>
                            <a:srgbClr val="333333"/>
                          </a:solidFill>
                          <a:effectLst/>
                          <a:latin typeface="Times New Roman" panose="02020603050405020304" pitchFamily="18" charset="0"/>
                        </a:rPr>
                        <a:t>60</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14</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dirty="0">
                          <a:solidFill>
                            <a:srgbClr val="333333"/>
                          </a:solidFill>
                          <a:effectLst/>
                          <a:latin typeface="Times New Roman" panose="02020603050405020304" pitchFamily="18" charset="0"/>
                        </a:rPr>
                        <a:t>93</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7</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740041"/>
                  </a:ext>
                </a:extLst>
              </a:tr>
              <a:tr h="884254">
                <a:tc>
                  <a:txBody>
                    <a:bodyPr/>
                    <a:lstStyle/>
                    <a:p>
                      <a:pPr algn="l">
                        <a:lnSpc>
                          <a:spcPct val="120000"/>
                        </a:lnSpc>
                      </a:pPr>
                      <a:r>
                        <a:rPr lang="en-US" sz="1400" b="1">
                          <a:solidFill>
                            <a:srgbClr val="333333"/>
                          </a:solidFill>
                          <a:effectLst/>
                          <a:latin typeface="Times New Roman" panose="02020603050405020304" pitchFamily="18" charset="0"/>
                        </a:rPr>
                        <a:t>2</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a:effectLst/>
                          <a:latin typeface="Times New Roman" panose="02020603050405020304" pitchFamily="18" charset="0"/>
                        </a:rPr>
                        <a:t>Trẻ có thể tập trung và làm theo đúng các hướng dẫn của cô</a:t>
                      </a:r>
                    </a:p>
                    <a:p>
                      <a:pPr algn="l">
                        <a:lnSpc>
                          <a:spcPct val="120000"/>
                        </a:lnSpc>
                      </a:pPr>
                      <a:r>
                        <a:rPr lang="en-US" sz="1400" b="1">
                          <a:solidFill>
                            <a:srgbClr val="333333"/>
                          </a:solidFill>
                          <a:effectLst/>
                          <a:latin typeface="Times New Roman" panose="02020603050405020304" pitchFamily="18" charset="0"/>
                        </a:rPr>
                        <a:t> </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15</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5</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30</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10</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70</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13</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dirty="0">
                          <a:solidFill>
                            <a:srgbClr val="333333"/>
                          </a:solidFill>
                          <a:effectLst/>
                          <a:latin typeface="Times New Roman" panose="02020603050405020304" pitchFamily="18" charset="0"/>
                        </a:rPr>
                        <a:t>87</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dirty="0">
                          <a:solidFill>
                            <a:srgbClr val="333333"/>
                          </a:solidFill>
                          <a:effectLst/>
                          <a:latin typeface="Times New Roman" panose="02020603050405020304" pitchFamily="18" charset="0"/>
                        </a:rPr>
                        <a:t>2</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13</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931686"/>
                  </a:ext>
                </a:extLst>
              </a:tr>
              <a:tr h="1336217">
                <a:tc>
                  <a:txBody>
                    <a:bodyPr/>
                    <a:lstStyle/>
                    <a:p>
                      <a:pPr algn="l">
                        <a:lnSpc>
                          <a:spcPct val="120000"/>
                        </a:lnSpc>
                      </a:pPr>
                      <a:r>
                        <a:rPr lang="en-US" sz="1400" b="1">
                          <a:solidFill>
                            <a:srgbClr val="333333"/>
                          </a:solidFill>
                          <a:effectLst/>
                          <a:latin typeface="Times New Roman" panose="02020603050405020304" pitchFamily="18" charset="0"/>
                        </a:rPr>
                        <a:t>3</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pPr>
                      <a:r>
                        <a:rPr lang="en-US" sz="1400">
                          <a:solidFill>
                            <a:srgbClr val="333333"/>
                          </a:solidFill>
                          <a:effectLst/>
                          <a:latin typeface="Times New Roman" panose="02020603050405020304" pitchFamily="18" charset="0"/>
                        </a:rPr>
                        <a:t>Trẻ ghi nhớ được và tái hiện lại được các kỹ năng mà cô đã hướng dẫn ở các thời điểm khác nhau trong ngày</a:t>
                      </a:r>
                      <a:endParaRPr lang="en-US" sz="1400">
                        <a:effectLst/>
                        <a:latin typeface="Times New Roman" panose="02020603050405020304" pitchFamily="18" charset="0"/>
                      </a:endParaRPr>
                    </a:p>
                    <a:p>
                      <a:pPr algn="l">
                        <a:lnSpc>
                          <a:spcPct val="120000"/>
                        </a:lnSpc>
                      </a:pPr>
                      <a:r>
                        <a:rPr lang="en-US" sz="1400" b="1">
                          <a:solidFill>
                            <a:srgbClr val="333333"/>
                          </a:solidFill>
                          <a:effectLst/>
                          <a:latin typeface="Times New Roman" panose="02020603050405020304" pitchFamily="18" charset="0"/>
                        </a:rPr>
                        <a:t> </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15</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7</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47</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8</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53</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13</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a:solidFill>
                            <a:srgbClr val="333333"/>
                          </a:solidFill>
                          <a:effectLst/>
                          <a:latin typeface="Times New Roman" panose="02020603050405020304" pitchFamily="18" charset="0"/>
                        </a:rPr>
                        <a:t>87</a:t>
                      </a:r>
                      <a:endParaRPr lang="en-US" sz="140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dirty="0">
                          <a:solidFill>
                            <a:srgbClr val="333333"/>
                          </a:solidFill>
                          <a:effectLst/>
                          <a:latin typeface="Times New Roman" panose="02020603050405020304" pitchFamily="18" charset="0"/>
                        </a:rPr>
                        <a:t>2</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dirty="0">
                          <a:solidFill>
                            <a:srgbClr val="333333"/>
                          </a:solidFill>
                          <a:effectLst/>
                          <a:latin typeface="Times New Roman" panose="02020603050405020304" pitchFamily="18" charset="0"/>
                        </a:rPr>
                        <a:t>13</a:t>
                      </a:r>
                      <a:endParaRPr lang="en-US" sz="1400" dirty="0">
                        <a:effectLst/>
                        <a:latin typeface="Times New Roman" panose="02020603050405020304" pitchFamily="18" charset="0"/>
                      </a:endParaRPr>
                    </a:p>
                  </a:txBody>
                  <a:tcPr marL="55188" marR="55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296193"/>
                  </a:ext>
                </a:extLst>
              </a:tr>
            </a:tbl>
          </a:graphicData>
        </a:graphic>
      </p:graphicFrame>
    </p:spTree>
    <p:extLst>
      <p:ext uri="{BB962C8B-B14F-4D97-AF65-F5344CB8AC3E}">
        <p14:creationId xmlns:p14="http://schemas.microsoft.com/office/powerpoint/2010/main" val="404971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5615F9-433C-492F-8DDC-2510291F6443}"/>
              </a:ext>
            </a:extLst>
          </p:cNvPr>
          <p:cNvSpPr txBox="1"/>
          <p:nvPr/>
        </p:nvSpPr>
        <p:spPr>
          <a:xfrm>
            <a:off x="0" y="1021561"/>
            <a:ext cx="12192000" cy="5780044"/>
          </a:xfrm>
          <a:prstGeom prst="rect">
            <a:avLst/>
          </a:prstGeom>
          <a:noFill/>
        </p:spPr>
        <p:txBody>
          <a:bodyPr wrap="square">
            <a:spAutoFit/>
          </a:bodyPr>
          <a:lstStyle/>
          <a:p>
            <a:pPr marL="0" marR="0" indent="457200" algn="just">
              <a:lnSpc>
                <a:spcPct val="120000"/>
              </a:lnSpc>
              <a:spcBef>
                <a:spcPts val="0"/>
              </a:spcBef>
              <a:spcAft>
                <a:spcPts val="0"/>
              </a:spcAft>
            </a:pP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fr-FR"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bau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20000"/>
              </a:lnSpc>
              <a:spcBef>
                <a:spcPts val="0"/>
              </a:spcBef>
              <a:spcAft>
                <a:spcPts val="0"/>
              </a:spcAft>
            </a:pP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trau</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dồi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môn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20000"/>
              </a:lnSpc>
              <a:spcBef>
                <a:spcPts val="0"/>
              </a:spcBef>
              <a:spcAft>
                <a:spcPts val="0"/>
              </a:spcAft>
            </a:pP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20000"/>
              </a:lnSpc>
              <a:spcBef>
                <a:spcPts val="0"/>
              </a:spcBef>
              <a:spcAft>
                <a:spcPts val="0"/>
              </a:spcAft>
            </a:pP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lgn="just">
              <a:lnSpc>
                <a:spcPct val="120000"/>
              </a:lnSpc>
              <a:spcBef>
                <a:spcPts val="0"/>
              </a:spcBef>
              <a:spcAft>
                <a:spcPts val="0"/>
              </a:spcAft>
              <a:buFontTx/>
              <a:buChar char="-"/>
            </a:pPr>
            <a:r>
              <a:rPr lang="fr-FR" sz="2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fr-FR"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lứa</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ấu</a:t>
            </a:r>
            <a:r>
              <a:rPr lang="fr-F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fr-FR"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lgn="just">
              <a:lnSpc>
                <a:spcPct val="120000"/>
              </a:lnSpc>
              <a:spcBef>
                <a:spcPts val="0"/>
              </a:spcBef>
              <a:spcAft>
                <a:spcPts val="0"/>
              </a:spcAft>
              <a:buFontTx/>
              <a:buChar char="-"/>
            </a:pP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4EB6804-8A8A-494C-A012-C1722FB118CC}"/>
              </a:ext>
            </a:extLst>
          </p:cNvPr>
          <p:cNvSpPr txBox="1"/>
          <p:nvPr/>
        </p:nvSpPr>
        <p:spPr>
          <a:xfrm>
            <a:off x="4425845" y="221056"/>
            <a:ext cx="3340309" cy="553998"/>
          </a:xfrm>
          <a:prstGeom prst="rect">
            <a:avLst/>
          </a:prstGeom>
          <a:noFill/>
        </p:spPr>
        <p:txBody>
          <a:bodyPr wrap="square" rtlCol="0">
            <a:spAutoFit/>
          </a:bodyPr>
          <a:lstStyle/>
          <a:p>
            <a:pPr algn="l"/>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KẾT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LUẬN</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89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166" y="1534508"/>
            <a:ext cx="10068909" cy="5181600"/>
          </a:xfrm>
          <a:prstGeom prst="rect">
            <a:avLst/>
          </a:prstGeom>
        </p:spPr>
      </p:pic>
      <p:sp>
        <p:nvSpPr>
          <p:cNvPr id="4" name="Rectangle 3"/>
          <p:cNvSpPr/>
          <p:nvPr/>
        </p:nvSpPr>
        <p:spPr>
          <a:xfrm>
            <a:off x="3058509" y="591015"/>
            <a:ext cx="6085490" cy="757130"/>
          </a:xfrm>
          <a:prstGeom prst="rect">
            <a:avLst/>
          </a:prstGeom>
        </p:spPr>
        <p:txBody>
          <a:bodyPr wrap="square">
            <a:spAutoFit/>
          </a:bodyPr>
          <a:lstStyle/>
          <a:p>
            <a:pPr lvl="0" indent="355600" algn="ctr">
              <a:lnSpc>
                <a:spcPct val="120000"/>
              </a:lnSpc>
              <a:tabLst>
                <a:tab pos="0" algn="l"/>
                <a:tab pos="114300" algn="l"/>
                <a:tab pos="285750" algn="l"/>
                <a:tab pos="630555" algn="l"/>
              </a:tabLst>
            </a:pP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indent="355600" algn="ctr">
              <a:lnSpc>
                <a:spcPct val="120000"/>
              </a:lnSpc>
              <a:tabLst>
                <a:tab pos="0" algn="l"/>
                <a:tab pos="114300" algn="l"/>
                <a:tab pos="285750" algn="l"/>
                <a:tab pos="630555" algn="l"/>
              </a:tabLst>
            </a:pP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pl-PL"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67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81048" y="574684"/>
            <a:ext cx="8450318" cy="4428240"/>
          </a:xfrm>
          <a:prstGeom prst="rect">
            <a:avLst/>
          </a:prstGeom>
        </p:spPr>
      </p:pic>
      <p:sp>
        <p:nvSpPr>
          <p:cNvPr id="4" name="Rectangle 3"/>
          <p:cNvSpPr/>
          <p:nvPr/>
        </p:nvSpPr>
        <p:spPr>
          <a:xfrm>
            <a:off x="4452248" y="3216634"/>
            <a:ext cx="3287503" cy="2751522"/>
          </a:xfrm>
          <a:prstGeom prst="rect">
            <a:avLst/>
          </a:prstGeom>
        </p:spPr>
        <p:txBody>
          <a:bodyPr wrap="none">
            <a:spAutoFit/>
          </a:bodyPr>
          <a:lstStyle/>
          <a:p>
            <a:pPr lvl="0" indent="355600" algn="ctr">
              <a:lnSpc>
                <a:spcPct val="120000"/>
              </a:lnSpc>
              <a:tabLst>
                <a:tab pos="630555" algn="l"/>
              </a:tabLst>
            </a:pPr>
            <a:endParaRPr lang="vi-VN"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55600" algn="ctr">
              <a:lnSpc>
                <a:spcPct val="120000"/>
              </a:lnSpc>
              <a:tabLst>
                <a:tab pos="630555" algn="l"/>
              </a:tabLst>
            </a:pPr>
            <a:endParaRPr lang="vi-VN"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55600" algn="ctr">
              <a:lnSpc>
                <a:spcPct val="120000"/>
              </a:lnSpc>
              <a:tabLst>
                <a:tab pos="630555" algn="l"/>
              </a:tabLst>
            </a:pPr>
            <a:endParaRPr lang="vi-VN"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55600" algn="ctr">
              <a:lnSpc>
                <a:spcPct val="120000"/>
              </a:lnSpc>
              <a:tabLst>
                <a:tab pos="630555" algn="l"/>
              </a:tabLst>
            </a:pPr>
            <a:endParaRPr lang="vi-VN"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55600" algn="ctr">
              <a:lnSpc>
                <a:spcPct val="120000"/>
              </a:lnSpc>
              <a:tabLst>
                <a:tab pos="630555" algn="l"/>
              </a:tabLst>
            </a:pPr>
            <a:endParaRPr lang="vi-VN"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55600" algn="ctr">
              <a:lnSpc>
                <a:spcPct val="120000"/>
              </a:lnSpc>
              <a:tabLst>
                <a:tab pos="630555" algn="l"/>
              </a:tabLst>
            </a:pPr>
            <a:endParaRPr lang="vi-VN"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55600" algn="ctr">
              <a:lnSpc>
                <a:spcPct val="120000"/>
              </a:lnSpc>
              <a:tabLst>
                <a:tab pos="630555" algn="l"/>
              </a:tabLst>
            </a:pPr>
            <a:endParaRPr lang="vi-VN"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55600" algn="ctr">
              <a:lnSpc>
                <a:spcPct val="120000"/>
              </a:lnSpc>
              <a:tabLst>
                <a:tab pos="630555" algn="l"/>
              </a:tabLst>
            </a:pPr>
            <a:r>
              <a:rPr lang="en-US"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vi-VN"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rẻ</a:t>
            </a:r>
            <a:r>
              <a:rPr lang="en-US"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chơi </a:t>
            </a:r>
            <a:r>
              <a:rPr lang="en-US"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it-IT"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21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DE96B3ED-AAAA-4143-9B77-B50F21752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143C02B-0EC8-4E9E-AFD3-06DCC04FE7A2}"/>
              </a:ext>
            </a:extLst>
          </p:cNvPr>
          <p:cNvSpPr txBox="1"/>
          <p:nvPr/>
        </p:nvSpPr>
        <p:spPr>
          <a:xfrm>
            <a:off x="707036" y="2184587"/>
            <a:ext cx="10777928" cy="1631216"/>
          </a:xfrm>
          <a:prstGeom prst="rect">
            <a:avLst/>
          </a:prstGeom>
          <a:noFill/>
        </p:spPr>
        <p:txBody>
          <a:bodyPr wrap="square" rtlCol="0">
            <a:spAutoFit/>
          </a:bodyPr>
          <a:lstStyle/>
          <a:p>
            <a:pPr algn="ctr"/>
            <a:r>
              <a:rPr lang="en-US" sz="5000" b="1" dirty="0" smtClean="0">
                <a:solidFill>
                  <a:srgbClr val="FF0000"/>
                </a:solidFill>
                <a:latin typeface="Times New Roman" panose="02020603050405020304" pitchFamily="18" charset="0"/>
                <a:cs typeface="Times New Roman" panose="02020603050405020304" pitchFamily="18" charset="0"/>
              </a:rPr>
              <a:t>TRÂN </a:t>
            </a:r>
            <a:r>
              <a:rPr lang="en-US" sz="5000" b="1" dirty="0">
                <a:solidFill>
                  <a:srgbClr val="FF0000"/>
                </a:solidFill>
                <a:latin typeface="Times New Roman" panose="02020603050405020304" pitchFamily="18" charset="0"/>
                <a:cs typeface="Times New Roman" panose="02020603050405020304" pitchFamily="18" charset="0"/>
              </a:rPr>
              <a:t>TRỌNG CẢM ƠN </a:t>
            </a:r>
          </a:p>
          <a:p>
            <a:pPr algn="ctr"/>
            <a:r>
              <a:rPr lang="en-US" sz="5000" b="1" dirty="0">
                <a:solidFill>
                  <a:srgbClr val="FF0000"/>
                </a:solidFill>
                <a:latin typeface="Times New Roman" panose="02020603050405020304" pitchFamily="18" charset="0"/>
                <a:cs typeface="Times New Roman" panose="02020603050405020304" pitchFamily="18" charset="0"/>
              </a:rPr>
              <a:t>BAN </a:t>
            </a:r>
            <a:r>
              <a:rPr lang="en-US" sz="5000" b="1" dirty="0" err="1">
                <a:solidFill>
                  <a:srgbClr val="FF0000"/>
                </a:solidFill>
                <a:latin typeface="Times New Roman" panose="02020603050405020304" pitchFamily="18" charset="0"/>
                <a:cs typeface="Times New Roman" panose="02020603050405020304" pitchFamily="18" charset="0"/>
              </a:rPr>
              <a:t>GIÁM</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KHẢO</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ĐÃ</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LẮNG</a:t>
            </a:r>
            <a:r>
              <a:rPr lang="en-US" sz="5000" b="1" dirty="0">
                <a:solidFill>
                  <a:srgbClr val="FF0000"/>
                </a:solidFill>
                <a:latin typeface="Times New Roman" panose="02020603050405020304" pitchFamily="18" charset="0"/>
                <a:cs typeface="Times New Roman" panose="02020603050405020304" pitchFamily="18" charset="0"/>
              </a:rPr>
              <a:t> NGHE</a:t>
            </a:r>
          </a:p>
        </p:txBody>
      </p:sp>
    </p:spTree>
    <p:extLst>
      <p:ext uri="{BB962C8B-B14F-4D97-AF65-F5344CB8AC3E}">
        <p14:creationId xmlns:p14="http://schemas.microsoft.com/office/powerpoint/2010/main" val="369348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152DB-F8AA-4B89-BD24-111E59DC8F5B}"/>
              </a:ext>
            </a:extLst>
          </p:cNvPr>
          <p:cNvSpPr txBox="1"/>
          <p:nvPr/>
        </p:nvSpPr>
        <p:spPr>
          <a:xfrm>
            <a:off x="3475990" y="176004"/>
            <a:ext cx="5240019" cy="949747"/>
          </a:xfrm>
          <a:prstGeom prst="rect">
            <a:avLst/>
          </a:prstGeom>
          <a:noFill/>
        </p:spPr>
        <p:txBody>
          <a:bodyPr wrap="square">
            <a:spAutoFit/>
          </a:bodyPr>
          <a:lstStyle/>
          <a:p>
            <a:pPr marL="0" marR="0" indent="457200" algn="ctr">
              <a:lnSpc>
                <a:spcPct val="120000"/>
              </a:lnSpc>
              <a:spcBef>
                <a:spcPts val="0"/>
              </a:spcBef>
              <a:spcAft>
                <a:spcPts val="0"/>
              </a:spcAft>
            </a:pP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endPar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ct val="120000"/>
              </a:lnSpc>
              <a:spcBef>
                <a:spcPts val="0"/>
              </a:spcBef>
              <a:spcAft>
                <a:spcPts val="0"/>
              </a:spcAft>
            </a:pPr>
            <a:endParaRPr lang="en-US" sz="1800" dirty="0">
              <a:solidFill>
                <a:srgbClr val="333399"/>
              </a:solidFill>
              <a:effectLst/>
              <a:latin typeface=".VnTime"/>
              <a:ea typeface="Times New Roman" panose="02020603050405020304" pitchFamily="18" charset="0"/>
              <a:cs typeface="Times New Roman" panose="02020603050405020304" pitchFamily="18" charset="0"/>
            </a:endParaRPr>
          </a:p>
        </p:txBody>
      </p:sp>
      <p:grpSp>
        <p:nvGrpSpPr>
          <p:cNvPr id="5" name="Group 10">
            <a:extLst>
              <a:ext uri="{FF2B5EF4-FFF2-40B4-BE49-F238E27FC236}">
                <a16:creationId xmlns:a16="http://schemas.microsoft.com/office/drawing/2014/main" id="{56AB2A79-ECD2-44E4-B0C2-0FB189E90CC4}"/>
              </a:ext>
            </a:extLst>
          </p:cNvPr>
          <p:cNvGrpSpPr/>
          <p:nvPr/>
        </p:nvGrpSpPr>
        <p:grpSpPr>
          <a:xfrm>
            <a:off x="-104931" y="959370"/>
            <a:ext cx="12296931" cy="5898630"/>
            <a:chOff x="0" y="0"/>
            <a:chExt cx="4054691" cy="1104319"/>
          </a:xfrm>
          <a:solidFill>
            <a:schemeClr val="accent4">
              <a:lumMod val="20000"/>
              <a:lumOff val="80000"/>
              <a:alpha val="50000"/>
            </a:schemeClr>
          </a:solidFill>
        </p:grpSpPr>
        <p:sp>
          <p:nvSpPr>
            <p:cNvPr id="6" name="Freeform 11">
              <a:extLst>
                <a:ext uri="{FF2B5EF4-FFF2-40B4-BE49-F238E27FC236}">
                  <a16:creationId xmlns:a16="http://schemas.microsoft.com/office/drawing/2014/main" id="{D4CB6F23-E389-4AC4-8EFF-A040539EB768}"/>
                </a:ext>
              </a:extLst>
            </p:cNvPr>
            <p:cNvSpPr/>
            <p:nvPr/>
          </p:nvSpPr>
          <p:spPr>
            <a:xfrm>
              <a:off x="0" y="0"/>
              <a:ext cx="4054691" cy="1104319"/>
            </a:xfrm>
            <a:custGeom>
              <a:avLst/>
              <a:gdLst/>
              <a:ahLst/>
              <a:cxnLst/>
              <a:rect l="l" t="t" r="r" b="b"/>
              <a:pathLst>
                <a:path w="4054691" h="1104319">
                  <a:moveTo>
                    <a:pt x="3930231" y="1104319"/>
                  </a:moveTo>
                  <a:lnTo>
                    <a:pt x="124460" y="1104319"/>
                  </a:lnTo>
                  <a:cubicBezTo>
                    <a:pt x="55880" y="1104319"/>
                    <a:pt x="0" y="1048439"/>
                    <a:pt x="0" y="979859"/>
                  </a:cubicBezTo>
                  <a:lnTo>
                    <a:pt x="0" y="124460"/>
                  </a:lnTo>
                  <a:cubicBezTo>
                    <a:pt x="0" y="55880"/>
                    <a:pt x="55880" y="0"/>
                    <a:pt x="124460" y="0"/>
                  </a:cubicBezTo>
                  <a:lnTo>
                    <a:pt x="3930231" y="0"/>
                  </a:lnTo>
                  <a:cubicBezTo>
                    <a:pt x="3998811" y="0"/>
                    <a:pt x="4054691" y="55880"/>
                    <a:pt x="4054691" y="124460"/>
                  </a:cubicBezTo>
                  <a:lnTo>
                    <a:pt x="4054691" y="979859"/>
                  </a:lnTo>
                  <a:cubicBezTo>
                    <a:pt x="4054691" y="1048439"/>
                    <a:pt x="3998811" y="1104319"/>
                    <a:pt x="3930231" y="1104319"/>
                  </a:cubicBezTo>
                  <a:close/>
                </a:path>
              </a:pathLst>
            </a:custGeom>
            <a:grpFill/>
          </p:spPr>
        </p:sp>
      </p:grpSp>
      <p:sp>
        <p:nvSpPr>
          <p:cNvPr id="7" name="TextBox 6">
            <a:extLst>
              <a:ext uri="{FF2B5EF4-FFF2-40B4-BE49-F238E27FC236}">
                <a16:creationId xmlns:a16="http://schemas.microsoft.com/office/drawing/2014/main" id="{84E50232-7216-44B7-8776-99815F584864}"/>
              </a:ext>
            </a:extLst>
          </p:cNvPr>
          <p:cNvSpPr txBox="1"/>
          <p:nvPr/>
        </p:nvSpPr>
        <p:spPr>
          <a:xfrm>
            <a:off x="259831" y="1070534"/>
            <a:ext cx="11672338" cy="5940088"/>
          </a:xfrm>
          <a:prstGeom prst="rect">
            <a:avLst/>
          </a:prstGeom>
          <a:noFill/>
        </p:spPr>
        <p:txBody>
          <a:bodyPr wrap="square" rtlCol="0">
            <a:spAutoFit/>
          </a:bodyPr>
          <a:lstStyle/>
          <a:p>
            <a:pPr marL="0" marR="0" indent="457200" algn="just">
              <a:lnSpc>
                <a:spcPct val="120000"/>
              </a:lnSpc>
              <a:spcBef>
                <a:spcPts val="0"/>
              </a:spcBef>
              <a:spcAft>
                <a:spcPts val="0"/>
              </a:spcAft>
            </a:pPr>
            <a:r>
              <a:rPr lang="pl-P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cấp học mầm non thì trẻ ở độ tuổi nhà trẻ có một đặc điểm phát triển về tâm, sinh lý khác hẳn so với trẻ độ tuổi mẫu giáo. Mọi hoạt động và tư duy của trẻ đều được hình thành qua các hoạt động với các đồ vật mô phỏng cùng cô và bạn.</a:t>
            </a:r>
            <a:endParaRPr lang="en-US" sz="2000" dirty="0">
              <a:solidFill>
                <a:srgbClr val="333399"/>
              </a:solidFill>
              <a:effectLst/>
              <a:latin typeface=".VnTime"/>
              <a:ea typeface="Times New Roman" panose="02020603050405020304" pitchFamily="18" charset="0"/>
              <a:cs typeface="Times New Roman" panose="02020603050405020304" pitchFamily="18" charset="0"/>
            </a:endParaRPr>
          </a:p>
          <a:p>
            <a:pPr marL="0" marR="0" indent="457200" algn="just">
              <a:lnSpc>
                <a:spcPct val="120000"/>
              </a:lnSpc>
              <a:spcBef>
                <a:spcPts val="0"/>
              </a:spcBef>
              <a:spcAft>
                <a:spcPts val="0"/>
              </a:spcAft>
            </a:pPr>
            <a:r>
              <a:rPr lang="pl-P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 vì vậy thông qua các hoạt động với đồ vật đó mà trẻ nhà trẻ sẽ dần bộc lộ được các đặc điểm và tính cách, cảm xúc của mình cũng như dần làm quen với cuộc sống xung quanh mình. Một đặc điểm nổi bật của độ tuổi này đó là trẻ thực hiện các hành vi, hoạt động với sự hướng dẫn của cô và theo cô. Vì lẽ đó, vai trò của người giáo viên trong việc tổ chức các hoạt động cho trẻ độ tuổi nhà trẻ cần phải hết sức chú trọng để có thể phát huy hết vai trò của mình cũng như tiếp cận và khai thác hết được những xúc cảm của trẻ.</a:t>
            </a:r>
            <a:endParaRPr lang="en-US" sz="2000" dirty="0">
              <a:solidFill>
                <a:srgbClr val="333399"/>
              </a:solidFill>
              <a:effectLst/>
              <a:latin typeface=".VnTime"/>
              <a:ea typeface="Times New Roman" panose="02020603050405020304" pitchFamily="18" charset="0"/>
              <a:cs typeface="Times New Roman" panose="02020603050405020304" pitchFamily="18" charset="0"/>
            </a:endParaRPr>
          </a:p>
          <a:p>
            <a:pPr algn="just"/>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 cạnh đó, việc thiết kế các hoạt động cho trẻ nhà trẻ cũng đòi hỏi người giáo viên cần phải có sự đầu tư kỹ lưỡng. Các hoạt động cần phải đảm bảo quán triệt nguyên tắc đồng tâm. Các hoạt động cần được thiết kế có sự kế thừa và phát triển dần của nhau trên cơ sở sự phát triển của độ tuổi trẻ. Ngoài ra, việc đầu tư để làm các đồ dùng, đồ chơi sao cho gắn liền với nội dung hoạt động với trẻ, đẹp, có tính gợi mở tốt cũng là một trong những yếu tố quan trọng giúp trẻ có thể lĩnh hội tốt các nội dung kiến thức, kỹ năng mà giáo viên muốn truyền tải.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Làm</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đồ</a:t>
            </a:r>
            <a:r>
              <a:rPr lang="en-US" sz="2000" b="1" i="1" dirty="0">
                <a:solidFill>
                  <a:srgbClr val="002060"/>
                </a:solidFill>
                <a:latin typeface="Times New Roman" panose="02020603050405020304" pitchFamily="18" charset="0"/>
                <a:ea typeface="Times New Roman" panose="02020603050405020304" pitchFamily="18" charset="0"/>
              </a:rPr>
              <a:t> d</a:t>
            </a:r>
            <a:r>
              <a:rPr lang="vi-VN" sz="2000" b="1" i="1" dirty="0">
                <a:solidFill>
                  <a:srgbClr val="002060"/>
                </a:solidFill>
                <a:latin typeface="Times New Roman" panose="02020603050405020304" pitchFamily="18" charset="0"/>
                <a:ea typeface="Times New Roman" panose="02020603050405020304" pitchFamily="18" charset="0"/>
              </a:rPr>
              <a:t>ù</a:t>
            </a:r>
            <a:r>
              <a:rPr lang="en-US" sz="2000" b="1" i="1" dirty="0">
                <a:solidFill>
                  <a:srgbClr val="002060"/>
                </a:solidFill>
                <a:latin typeface="Times New Roman" panose="02020603050405020304" pitchFamily="18" charset="0"/>
                <a:ea typeface="Times New Roman" panose="02020603050405020304" pitchFamily="18" charset="0"/>
              </a:rPr>
              <a:t>ng, </a:t>
            </a:r>
            <a:r>
              <a:rPr lang="en-US" sz="2000" b="1" i="1" dirty="0" err="1">
                <a:solidFill>
                  <a:srgbClr val="002060"/>
                </a:solidFill>
                <a:latin typeface="Times New Roman" panose="02020603050405020304" pitchFamily="18" charset="0"/>
                <a:ea typeface="Times New Roman" panose="02020603050405020304" pitchFamily="18" charset="0"/>
              </a:rPr>
              <a:t>đồ</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chơi</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bằng</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các</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nguyên</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vật</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liệu</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đa</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dạng</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để</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thu</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hút</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trẻ</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đến</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với</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hoạt</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động</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với</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đồ</a:t>
            </a:r>
            <a:r>
              <a:rPr lang="en-US" sz="2000" b="1" i="1" dirty="0">
                <a:solidFill>
                  <a:srgbClr val="002060"/>
                </a:solidFill>
                <a:latin typeface="Times New Roman" panose="02020603050405020304" pitchFamily="18" charset="0"/>
                <a:ea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rPr>
              <a:t>vật</a:t>
            </a:r>
            <a:r>
              <a:rPr lang="en-US" sz="2000" b="1" i="1" dirty="0">
                <a:solidFill>
                  <a:srgbClr val="002060"/>
                </a:solidFill>
                <a:latin typeface="Times New Roman" panose="02020603050405020304" pitchFamily="18" charset="0"/>
                <a:ea typeface="Times New Roman" panose="02020603050405020304" pitchFamily="18" charset="0"/>
              </a:rPr>
              <a:t>.</a:t>
            </a:r>
            <a:r>
              <a:rPr lang="en-US" sz="2000" b="1" i="1" dirty="0"/>
              <a:t> </a:t>
            </a:r>
            <a:endParaRPr lang="en-US" sz="2000" i="1" dirty="0"/>
          </a:p>
          <a:p>
            <a:pPr algn="ctr"/>
            <a:endParaRPr lang="en-US" sz="2400" b="1" dirty="0">
              <a:solidFill>
                <a:srgbClr val="002060"/>
              </a:solidFill>
              <a:latin typeface="#9Slide03 IcielPanton Black" panose="00000A00000000000000" pitchFamily="2" charset="0"/>
            </a:endParaRPr>
          </a:p>
          <a:p>
            <a:pPr marL="0" marR="0" algn="just">
              <a:lnSpc>
                <a:spcPct val="120000"/>
              </a:lnSpc>
              <a:spcBef>
                <a:spcPts val="0"/>
              </a:spcBef>
              <a:spcAft>
                <a:spcPts val="0"/>
              </a:spcAft>
            </a:pPr>
            <a:endParaRPr lang="en-US" sz="2000" dirty="0">
              <a:solidFill>
                <a:srgbClr val="333399"/>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90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0973F2-8440-4A5B-B649-7037A787DE99}"/>
              </a:ext>
            </a:extLst>
          </p:cNvPr>
          <p:cNvSpPr txBox="1"/>
          <p:nvPr/>
        </p:nvSpPr>
        <p:spPr>
          <a:xfrm>
            <a:off x="4094812" y="144206"/>
            <a:ext cx="4808558" cy="553998"/>
          </a:xfrm>
          <a:prstGeom prst="rect">
            <a:avLst/>
          </a:prstGeom>
          <a:noFill/>
        </p:spPr>
        <p:txBody>
          <a:bodyPr wrap="square" rtlCol="0">
            <a:spAutoFit/>
          </a:bodyPr>
          <a:lstStyle/>
          <a:p>
            <a:pPr algn="l"/>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GIẢI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QUYẾT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VẤN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ĐỀ</a:t>
            </a:r>
            <a:endParaRPr lang="en-US" sz="3000" b="1" dirty="0">
              <a:solidFill>
                <a:srgbClr val="FF0000"/>
              </a:solidFill>
              <a:latin typeface="Times New Roman" panose="02020603050405020304" pitchFamily="18" charset="0"/>
              <a:cs typeface="Times New Roman" panose="02020603050405020304" pitchFamily="18" charset="0"/>
            </a:endParaRPr>
          </a:p>
        </p:txBody>
      </p:sp>
      <p:grpSp>
        <p:nvGrpSpPr>
          <p:cNvPr id="3" name="Group 8">
            <a:extLst>
              <a:ext uri="{FF2B5EF4-FFF2-40B4-BE49-F238E27FC236}">
                <a16:creationId xmlns:a16="http://schemas.microsoft.com/office/drawing/2014/main" id="{B668F6E3-51CA-418E-AA0D-F2F613C5A3F7}"/>
              </a:ext>
            </a:extLst>
          </p:cNvPr>
          <p:cNvGrpSpPr/>
          <p:nvPr/>
        </p:nvGrpSpPr>
        <p:grpSpPr>
          <a:xfrm>
            <a:off x="-119921" y="994611"/>
            <a:ext cx="12311921" cy="6020786"/>
            <a:chOff x="0" y="0"/>
            <a:chExt cx="1913890" cy="2067146"/>
          </a:xfrm>
          <a:solidFill>
            <a:schemeClr val="accent5">
              <a:lumMod val="20000"/>
              <a:lumOff val="80000"/>
              <a:alpha val="50000"/>
            </a:schemeClr>
          </a:solidFill>
        </p:grpSpPr>
        <p:sp>
          <p:nvSpPr>
            <p:cNvPr id="4" name="Freeform 9">
              <a:extLst>
                <a:ext uri="{FF2B5EF4-FFF2-40B4-BE49-F238E27FC236}">
                  <a16:creationId xmlns:a16="http://schemas.microsoft.com/office/drawing/2014/main" id="{580442FA-6626-4785-834F-8125A38A1D36}"/>
                </a:ext>
              </a:extLst>
            </p:cNvPr>
            <p:cNvSpPr/>
            <p:nvPr/>
          </p:nvSpPr>
          <p:spPr>
            <a:xfrm>
              <a:off x="0" y="0"/>
              <a:ext cx="1913890" cy="2067146"/>
            </a:xfrm>
            <a:custGeom>
              <a:avLst/>
              <a:gdLst/>
              <a:ahLst/>
              <a:cxnLst/>
              <a:rect l="l" t="t" r="r" b="b"/>
              <a:pathLst>
                <a:path w="1913890" h="2067146">
                  <a:moveTo>
                    <a:pt x="1789430" y="2067146"/>
                  </a:moveTo>
                  <a:lnTo>
                    <a:pt x="124460" y="2067146"/>
                  </a:lnTo>
                  <a:cubicBezTo>
                    <a:pt x="55880" y="2067146"/>
                    <a:pt x="0" y="2011266"/>
                    <a:pt x="0" y="1942686"/>
                  </a:cubicBezTo>
                  <a:lnTo>
                    <a:pt x="0" y="124460"/>
                  </a:lnTo>
                  <a:cubicBezTo>
                    <a:pt x="0" y="55880"/>
                    <a:pt x="55880" y="0"/>
                    <a:pt x="124460" y="0"/>
                  </a:cubicBezTo>
                  <a:lnTo>
                    <a:pt x="1789430" y="0"/>
                  </a:lnTo>
                  <a:cubicBezTo>
                    <a:pt x="1858010" y="0"/>
                    <a:pt x="1913890" y="55880"/>
                    <a:pt x="1913890" y="124460"/>
                  </a:cubicBezTo>
                  <a:lnTo>
                    <a:pt x="1913890" y="1942686"/>
                  </a:lnTo>
                  <a:cubicBezTo>
                    <a:pt x="1913890" y="2011266"/>
                    <a:pt x="1858010" y="2067146"/>
                    <a:pt x="1789430" y="2067146"/>
                  </a:cubicBezTo>
                  <a:close/>
                </a:path>
              </a:pathLst>
            </a:custGeom>
            <a:grpFill/>
          </p:spPr>
        </p:sp>
      </p:grpSp>
      <p:sp>
        <p:nvSpPr>
          <p:cNvPr id="5" name="TextBox 12">
            <a:extLst>
              <a:ext uri="{FF2B5EF4-FFF2-40B4-BE49-F238E27FC236}">
                <a16:creationId xmlns:a16="http://schemas.microsoft.com/office/drawing/2014/main" id="{06C08F36-7604-478C-B9A6-792C7D67DB4D}"/>
              </a:ext>
            </a:extLst>
          </p:cNvPr>
          <p:cNvSpPr txBox="1"/>
          <p:nvPr/>
        </p:nvSpPr>
        <p:spPr>
          <a:xfrm>
            <a:off x="162731" y="1287490"/>
            <a:ext cx="11664508" cy="5208798"/>
          </a:xfrm>
          <a:prstGeom prst="rect">
            <a:avLst/>
          </a:prstGeom>
        </p:spPr>
        <p:txBody>
          <a:bodyPr wrap="square" lIns="0" tIns="0" rIns="0" bIns="0" rtlCol="0" anchor="t">
            <a:spAutoFit/>
          </a:bodyPr>
          <a:lstStyle/>
          <a:p>
            <a:pPr marL="0" lvl="0" indent="0" algn="ctr">
              <a:lnSpc>
                <a:spcPts val="3264"/>
              </a:lnSpc>
            </a:pPr>
            <a:r>
              <a:rPr lang="en-US" sz="3200" b="1" u="none" dirty="0">
                <a:solidFill>
                  <a:srgbClr val="FF0000"/>
                </a:solidFill>
                <a:latin typeface="Times New Roman" panose="02020603050405020304" pitchFamily="18" charset="0"/>
                <a:cs typeface="Times New Roman" panose="02020603050405020304" pitchFamily="18" charset="0"/>
              </a:rPr>
              <a:t>1.</a:t>
            </a:r>
            <a:r>
              <a:rPr lang="vi-VN" sz="3200" b="1" u="none" dirty="0">
                <a:solidFill>
                  <a:srgbClr val="FF0000"/>
                </a:solidFill>
                <a:latin typeface="Times New Roman" panose="02020603050405020304" pitchFamily="18" charset="0"/>
                <a:cs typeface="Times New Roman" panose="02020603050405020304" pitchFamily="18" charset="0"/>
              </a:rPr>
              <a:t>Cơ</a:t>
            </a:r>
            <a:r>
              <a:rPr lang="en-US" sz="3200" b="1" u="none" dirty="0">
                <a:solidFill>
                  <a:srgbClr val="FF0000"/>
                </a:solidFill>
                <a:latin typeface="Times New Roman" panose="02020603050405020304" pitchFamily="18" charset="0"/>
                <a:cs typeface="Times New Roman" panose="02020603050405020304" pitchFamily="18" charset="0"/>
              </a:rPr>
              <a:t> </a:t>
            </a:r>
            <a:r>
              <a:rPr lang="en-US" sz="3200" b="1" u="none" dirty="0" err="1">
                <a:solidFill>
                  <a:srgbClr val="FF0000"/>
                </a:solidFill>
                <a:latin typeface="Times New Roman" panose="02020603050405020304" pitchFamily="18" charset="0"/>
                <a:cs typeface="Times New Roman" panose="02020603050405020304" pitchFamily="18" charset="0"/>
              </a:rPr>
              <a:t>sở</a:t>
            </a:r>
            <a:r>
              <a:rPr lang="en-US" sz="3200" b="1" u="none" dirty="0">
                <a:solidFill>
                  <a:srgbClr val="FF0000"/>
                </a:solidFill>
                <a:latin typeface="Times New Roman" panose="02020603050405020304" pitchFamily="18" charset="0"/>
                <a:cs typeface="Times New Roman" panose="02020603050405020304" pitchFamily="18" charset="0"/>
              </a:rPr>
              <a:t> </a:t>
            </a:r>
            <a:r>
              <a:rPr lang="en-US" sz="3200" b="1" u="none" dirty="0" err="1">
                <a:solidFill>
                  <a:srgbClr val="FF0000"/>
                </a:solidFill>
                <a:latin typeface="Times New Roman" panose="02020603050405020304" pitchFamily="18" charset="0"/>
                <a:cs typeface="Times New Roman" panose="02020603050405020304" pitchFamily="18" charset="0"/>
              </a:rPr>
              <a:t>lý</a:t>
            </a:r>
            <a:r>
              <a:rPr lang="en-US" sz="3200" b="1" u="none" dirty="0">
                <a:solidFill>
                  <a:srgbClr val="FF0000"/>
                </a:solidFill>
                <a:latin typeface="Times New Roman" panose="02020603050405020304" pitchFamily="18" charset="0"/>
                <a:cs typeface="Times New Roman" panose="02020603050405020304" pitchFamily="18" charset="0"/>
              </a:rPr>
              <a:t> </a:t>
            </a:r>
            <a:r>
              <a:rPr lang="en-US" sz="3200" b="1" u="none" dirty="0" err="1">
                <a:solidFill>
                  <a:srgbClr val="FF0000"/>
                </a:solidFill>
                <a:latin typeface="Times New Roman" panose="02020603050405020304" pitchFamily="18" charset="0"/>
                <a:cs typeface="Times New Roman" panose="02020603050405020304" pitchFamily="18" charset="0"/>
              </a:rPr>
              <a:t>luận</a:t>
            </a:r>
            <a:endParaRPr lang="en-US" sz="3200" b="1" u="none" dirty="0">
              <a:solidFill>
                <a:srgbClr val="FF0000"/>
              </a:solidFill>
              <a:latin typeface="Times New Roman" panose="02020603050405020304" pitchFamily="18" charset="0"/>
              <a:cs typeface="Times New Roman" panose="02020603050405020304" pitchFamily="18" charset="0"/>
            </a:endParaRPr>
          </a:p>
          <a:p>
            <a:pPr algn="just"/>
            <a:endParaRPr lang="en-US" sz="2400" b="0" i="0" dirty="0">
              <a:solidFill>
                <a:srgbClr val="202124"/>
              </a:solidFill>
              <a:effectLst/>
              <a:latin typeface="+mj-lt"/>
            </a:endParaRPr>
          </a:p>
          <a:p>
            <a:pPr marL="0" marR="0" algn="just">
              <a:lnSpc>
                <a:spcPct val="120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mầm non HĐVĐV giúp trẻ tiếp xúc với các đồ chơi, các hình dạng cơ bản khác nhau như: hình vuông, tròn, tam giác, chữ nhật...., và giúp trẻ nhận biết được các màu sắc cơ bản như: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pl-P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àu xanh, đỏ, vàng..., còn giúp trẻ nhận biết, gọi tên, phân biệt màu sắc, hình dạng. Ngoài ra còn giúp cho trẻ sử dụng đôi tay khéo léo của mình để có thể xâu, xếp, tháo ra tra vào các đồ dùng đồ chơi theo trí tưởng tượng của trẻ và tạo cho trẻ có tính kiên trì khi thực hiện sản phẩm của mình. Nếu chúng ta hướng dẫn trẻ phải cất và lấy đồ chơi đúng nơi quy định khi chơi không được tranh giành đồ chơi, chơi đoàn kết với bạn, biết chia sẻ đồ chơi cùng bạn như vậy chúng ta đã giáo dục trẻ mang tính tích hợp thì thật là tuyệt vời.</a:t>
            </a:r>
            <a:endParaRPr lang="en-US" sz="2000" dirty="0">
              <a:solidFill>
                <a:srgbClr val="333399"/>
              </a:solidFill>
              <a:latin typeface=".VnTime"/>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US" sz="2000" dirty="0">
                <a:solidFill>
                  <a:srgbClr val="333399"/>
                </a:solidFill>
                <a:effectLst/>
                <a:latin typeface=".VnTime"/>
                <a:ea typeface="Times New Roman" panose="02020603050405020304" pitchFamily="18" charset="0"/>
                <a:cs typeface="Times New Roman" panose="02020603050405020304" pitchFamily="18" charset="0"/>
              </a:rPr>
              <a:t>	</a:t>
            </a:r>
            <a:r>
              <a:rPr lang="pl-PL" sz="2000" dirty="0">
                <a:solidFill>
                  <a:srgbClr val="000000"/>
                </a:solidFill>
                <a:effectLst/>
                <a:latin typeface="Times New Roman" panose="02020603050405020304" pitchFamily="18" charset="0"/>
                <a:ea typeface="Times New Roman" panose="02020603050405020304" pitchFamily="18" charset="0"/>
              </a:rPr>
              <a:t>Hoạt động với đồ vật là một hoạt động chủ đạo của độ tuổi nhà trẻ giai đoạn từ </a:t>
            </a:r>
            <a:r>
              <a:rPr lang="vi-VN" sz="2000" dirty="0">
                <a:solidFill>
                  <a:srgbClr val="000000"/>
                </a:solidFill>
                <a:effectLst/>
                <a:latin typeface="Times New Roman" panose="02020603050405020304" pitchFamily="18" charset="0"/>
                <a:ea typeface="Times New Roman" panose="02020603050405020304" pitchFamily="18" charset="0"/>
              </a:rPr>
              <a:t>24</a:t>
            </a:r>
            <a:r>
              <a:rPr lang="pl-PL" sz="2000" dirty="0">
                <a:solidFill>
                  <a:srgbClr val="000000"/>
                </a:solidFill>
                <a:effectLst/>
                <a:latin typeface="Times New Roman" panose="02020603050405020304" pitchFamily="18" charset="0"/>
                <a:ea typeface="Times New Roman" panose="02020603050405020304" pitchFamily="18" charset="0"/>
              </a:rPr>
              <a:t>-36 tháng. Đồ vật đối với đứa trẻ trong giai đoạn này không chỉ đơn thuần là đồ chơi nữa mà các đồ vật này chứa đựng những kinh nghiệm xã hội trong đó. Thông qua hoạt động với đồ vật trẻ sẽ nắm bắt và lĩnh hội được các kinh nghiệm xã hội xung quanh.</a:t>
            </a:r>
            <a:endParaRPr lang="en-US" sz="2000" dirty="0">
              <a:effectLst/>
              <a:latin typeface="Times New Roman" panose="02020603050405020304" pitchFamily="18" charset="0"/>
              <a:ea typeface="Times New Roman" panose="02020603050405020304" pitchFamily="18" charset="0"/>
            </a:endParaRPr>
          </a:p>
          <a:p>
            <a:pPr algn="just"/>
            <a:endParaRPr lang="en-US" sz="2298" u="none" dirty="0">
              <a:solidFill>
                <a:srgbClr val="454699"/>
              </a:solidFill>
              <a:latin typeface="Roboto"/>
            </a:endParaRPr>
          </a:p>
        </p:txBody>
      </p:sp>
    </p:spTree>
    <p:extLst>
      <p:ext uri="{BB962C8B-B14F-4D97-AF65-F5344CB8AC3E}">
        <p14:creationId xmlns:p14="http://schemas.microsoft.com/office/powerpoint/2010/main" val="80731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327A68ED-9E30-472E-99D8-9F2ACEBE8443}"/>
              </a:ext>
            </a:extLst>
          </p:cNvPr>
          <p:cNvGrpSpPr/>
          <p:nvPr/>
        </p:nvGrpSpPr>
        <p:grpSpPr>
          <a:xfrm>
            <a:off x="-59961" y="0"/>
            <a:ext cx="12311921" cy="6858000"/>
            <a:chOff x="0" y="0"/>
            <a:chExt cx="1913890" cy="2067146"/>
          </a:xfrm>
          <a:solidFill>
            <a:schemeClr val="accent5">
              <a:lumMod val="20000"/>
              <a:lumOff val="80000"/>
              <a:alpha val="50000"/>
            </a:schemeClr>
          </a:solidFill>
        </p:grpSpPr>
        <p:sp>
          <p:nvSpPr>
            <p:cNvPr id="3" name="Freeform 9">
              <a:extLst>
                <a:ext uri="{FF2B5EF4-FFF2-40B4-BE49-F238E27FC236}">
                  <a16:creationId xmlns:a16="http://schemas.microsoft.com/office/drawing/2014/main" id="{F18D019D-C2CA-4BB0-8717-B2CC459FBC0E}"/>
                </a:ext>
              </a:extLst>
            </p:cNvPr>
            <p:cNvSpPr/>
            <p:nvPr/>
          </p:nvSpPr>
          <p:spPr>
            <a:xfrm>
              <a:off x="0" y="0"/>
              <a:ext cx="1913890" cy="2067146"/>
            </a:xfrm>
            <a:custGeom>
              <a:avLst/>
              <a:gdLst/>
              <a:ahLst/>
              <a:cxnLst/>
              <a:rect l="l" t="t" r="r" b="b"/>
              <a:pathLst>
                <a:path w="1913890" h="2067146">
                  <a:moveTo>
                    <a:pt x="1789430" y="2067146"/>
                  </a:moveTo>
                  <a:lnTo>
                    <a:pt x="124460" y="2067146"/>
                  </a:lnTo>
                  <a:cubicBezTo>
                    <a:pt x="55880" y="2067146"/>
                    <a:pt x="0" y="2011266"/>
                    <a:pt x="0" y="1942686"/>
                  </a:cubicBezTo>
                  <a:lnTo>
                    <a:pt x="0" y="124460"/>
                  </a:lnTo>
                  <a:cubicBezTo>
                    <a:pt x="0" y="55880"/>
                    <a:pt x="55880" y="0"/>
                    <a:pt x="124460" y="0"/>
                  </a:cubicBezTo>
                  <a:lnTo>
                    <a:pt x="1789430" y="0"/>
                  </a:lnTo>
                  <a:cubicBezTo>
                    <a:pt x="1858010" y="0"/>
                    <a:pt x="1913890" y="55880"/>
                    <a:pt x="1913890" y="124460"/>
                  </a:cubicBezTo>
                  <a:lnTo>
                    <a:pt x="1913890" y="1942686"/>
                  </a:lnTo>
                  <a:cubicBezTo>
                    <a:pt x="1913890" y="2011266"/>
                    <a:pt x="1858010" y="2067146"/>
                    <a:pt x="1789430" y="2067146"/>
                  </a:cubicBezTo>
                  <a:close/>
                </a:path>
              </a:pathLst>
            </a:custGeom>
            <a:grpFill/>
          </p:spPr>
        </p:sp>
      </p:grpSp>
      <p:sp>
        <p:nvSpPr>
          <p:cNvPr id="5" name="TextBox 4">
            <a:extLst>
              <a:ext uri="{FF2B5EF4-FFF2-40B4-BE49-F238E27FC236}">
                <a16:creationId xmlns:a16="http://schemas.microsoft.com/office/drawing/2014/main" id="{7BEB5B3A-DB5C-4869-8219-F8F52781BC71}"/>
              </a:ext>
            </a:extLst>
          </p:cNvPr>
          <p:cNvSpPr txBox="1"/>
          <p:nvPr/>
        </p:nvSpPr>
        <p:spPr>
          <a:xfrm>
            <a:off x="-59960" y="297373"/>
            <a:ext cx="12311920" cy="6263253"/>
          </a:xfrm>
          <a:prstGeom prst="rect">
            <a:avLst/>
          </a:prstGeom>
          <a:noFill/>
        </p:spPr>
        <p:txBody>
          <a:bodyPr wrap="square">
            <a:spAutoFit/>
          </a:bodyPr>
          <a:lstStyle/>
          <a:p>
            <a:pPr marL="0" marR="0" algn="just">
              <a:lnSpc>
                <a:spcPct val="12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pl-PL" sz="2100" dirty="0">
                <a:solidFill>
                  <a:srgbClr val="000000"/>
                </a:solidFill>
                <a:effectLst/>
                <a:latin typeface="Times New Roman" panose="02020603050405020304" pitchFamily="18" charset="0"/>
                <a:ea typeface="Times New Roman" panose="02020603050405020304" pitchFamily="18" charset="0"/>
              </a:rPr>
              <a:t>Với trẻ ở lứa tuổi này hoạt động với đồ vật trở thành hoạt động chủ đạo vì nhờ có hoạt động này mà các chức năng của đồ vật (đồ chơi) được bộc lộ, thông qua đó chức năng của đồ vật thật trong cuộc sống cũng được trẻ mường tượng và lĩnh hội. Đây là bước đầu tiên của việc trẻ lĩnh hội được các kinh nghiệm lịch sử xã hội. Ví dụ thông qua hoạt động với cái cốc trẻ biết được cái cốc để uống nước, cầm cốc là phải cầm vào quai cốc, bằng hai tay... dần dần trẻ sẽ biết tìm đến cốc để đòi uống nước khi trẻ khát nước. Và đây là quá trình quan trọng của trẻ trong quá trình học làm người và lĩnh hội tri thức, kinh nghiệm sống. Bởi thông qua việc lĩnh hội chức năng hoạt động của đồ vật thì trẻ sẽ học được các quy tắc hành vi ứng xử với đồ vật đó.</a:t>
            </a:r>
            <a:endParaRPr lang="en-US" sz="2100" dirty="0">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en-US" sz="2100" dirty="0">
                <a:solidFill>
                  <a:srgbClr val="000000"/>
                </a:solidFill>
                <a:latin typeface="Times New Roman" panose="02020603050405020304" pitchFamily="18" charset="0"/>
                <a:ea typeface="Times New Roman" panose="02020603050405020304" pitchFamily="18" charset="0"/>
              </a:rPr>
              <a:t>	</a:t>
            </a:r>
            <a:r>
              <a:rPr lang="pl-PL" sz="2100" dirty="0">
                <a:solidFill>
                  <a:srgbClr val="000000"/>
                </a:solidFill>
                <a:effectLst/>
                <a:latin typeface="Times New Roman" panose="02020603050405020304" pitchFamily="18" charset="0"/>
                <a:ea typeface="Times New Roman" panose="02020603050405020304" pitchFamily="18" charset="0"/>
              </a:rPr>
              <a:t>Thông qua quá trình hoạt động với đồ vật, trí tuệ của đứa trẻ được hình thành và phát triển đầy đủ, Trẻ sẽ phát triển được đầy đủ từ thể chất, nhận thức, ngôn ngữ, tình cảm quan hệ xã hội và thẩm mỹ. Ở độ tuổi này trẻ tư duy trực quan - hành động. Mọi kiến thức, trí tuệ chỉ được hình thành và tiếp thu thông qua hoạt động với đồ vật. Đồ vật với bé không chỉ để nghịch hoặc thậm chí gặm nhấm để vui, để thỏa mãn khám phá qua các giác quan, mà còn chứa đựng một chức năng nhất định và có cách sử dụng tương ứng.  Nhờ vậy mà tâm lý bé phát triển mạnh mẽ, đặc biệt là trí tuệ, từ đó nhịp độ ngôn ngữ của trẻ tăng lên rõ rệt về vốn từ cũng như cách phát âm ngày càng chính xác. Điều này lý giải vì sao ở độ tuổi nhà trẻ hoạt động với đồ vật là một hoạt động chiếm vai trò chủ đạo xuyên suốt vì nhờ nó các chức năng của đồ vật lần đầu tiên được bộc lộ và đồ vật trở thành đối tượng thu hút sự chú ý của trẻ, giúp trẻ khám phá tìm tòi, nhờ đó tâm lý trẻ phát triển mạnh đặc biệt phát triển trí tuệ. </a:t>
            </a:r>
            <a:endParaRPr lang="en-US" sz="2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733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91378EC2-3F86-4FFA-A617-83D80B02F9A3}"/>
              </a:ext>
            </a:extLst>
          </p:cNvPr>
          <p:cNvGrpSpPr/>
          <p:nvPr/>
        </p:nvGrpSpPr>
        <p:grpSpPr>
          <a:xfrm>
            <a:off x="257434" y="942843"/>
            <a:ext cx="3595535" cy="5736311"/>
            <a:chOff x="0" y="0"/>
            <a:chExt cx="1913890" cy="2067146"/>
          </a:xfrm>
          <a:solidFill>
            <a:schemeClr val="accent5">
              <a:lumMod val="20000"/>
              <a:lumOff val="80000"/>
              <a:alpha val="50000"/>
            </a:schemeClr>
          </a:solidFill>
        </p:grpSpPr>
        <p:sp>
          <p:nvSpPr>
            <p:cNvPr id="3" name="Freeform 9">
              <a:extLst>
                <a:ext uri="{FF2B5EF4-FFF2-40B4-BE49-F238E27FC236}">
                  <a16:creationId xmlns:a16="http://schemas.microsoft.com/office/drawing/2014/main" id="{B670D79B-5135-4EA0-91AA-1D98E0942A3B}"/>
                </a:ext>
              </a:extLst>
            </p:cNvPr>
            <p:cNvSpPr/>
            <p:nvPr/>
          </p:nvSpPr>
          <p:spPr>
            <a:xfrm>
              <a:off x="0" y="0"/>
              <a:ext cx="1913890" cy="2067146"/>
            </a:xfrm>
            <a:custGeom>
              <a:avLst/>
              <a:gdLst/>
              <a:ahLst/>
              <a:cxnLst/>
              <a:rect l="l" t="t" r="r" b="b"/>
              <a:pathLst>
                <a:path w="1913890" h="2067146">
                  <a:moveTo>
                    <a:pt x="1789430" y="2067146"/>
                  </a:moveTo>
                  <a:lnTo>
                    <a:pt x="124460" y="2067146"/>
                  </a:lnTo>
                  <a:cubicBezTo>
                    <a:pt x="55880" y="2067146"/>
                    <a:pt x="0" y="2011266"/>
                    <a:pt x="0" y="1942686"/>
                  </a:cubicBezTo>
                  <a:lnTo>
                    <a:pt x="0" y="124460"/>
                  </a:lnTo>
                  <a:cubicBezTo>
                    <a:pt x="0" y="55880"/>
                    <a:pt x="55880" y="0"/>
                    <a:pt x="124460" y="0"/>
                  </a:cubicBezTo>
                  <a:lnTo>
                    <a:pt x="1789430" y="0"/>
                  </a:lnTo>
                  <a:cubicBezTo>
                    <a:pt x="1858010" y="0"/>
                    <a:pt x="1913890" y="55880"/>
                    <a:pt x="1913890" y="124460"/>
                  </a:cubicBezTo>
                  <a:lnTo>
                    <a:pt x="1913890" y="1942686"/>
                  </a:lnTo>
                  <a:cubicBezTo>
                    <a:pt x="1913890" y="2011266"/>
                    <a:pt x="1858010" y="2067146"/>
                    <a:pt x="1789430" y="2067146"/>
                  </a:cubicBezTo>
                  <a:close/>
                </a:path>
              </a:pathLst>
            </a:custGeom>
            <a:grpFill/>
          </p:spPr>
        </p:sp>
      </p:grpSp>
      <p:sp>
        <p:nvSpPr>
          <p:cNvPr id="4" name="TextBox 12">
            <a:extLst>
              <a:ext uri="{FF2B5EF4-FFF2-40B4-BE49-F238E27FC236}">
                <a16:creationId xmlns:a16="http://schemas.microsoft.com/office/drawing/2014/main" id="{14FA01FE-35CC-44F3-8F43-9C51487518BB}"/>
              </a:ext>
            </a:extLst>
          </p:cNvPr>
          <p:cNvSpPr txBox="1"/>
          <p:nvPr/>
        </p:nvSpPr>
        <p:spPr>
          <a:xfrm>
            <a:off x="320223" y="1185998"/>
            <a:ext cx="3325713" cy="5672002"/>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en-US" sz="2400" b="0" i="0" dirty="0">
                <a:solidFill>
                  <a:srgbClr val="202124"/>
                </a:solidFill>
                <a:effectLst/>
                <a:latin typeface="+mj-lt"/>
              </a:rPr>
              <a:t>	</a:t>
            </a:r>
            <a:r>
              <a:rPr lang="en-US" sz="2400" b="0" i="0" dirty="0" err="1">
                <a:effectLst/>
                <a:latin typeface="Times New Roman" panose="02020603050405020304" pitchFamily="18" charset="0"/>
                <a:cs typeface="Times New Roman" panose="02020603050405020304" pitchFamily="18" charset="0"/>
              </a:rPr>
              <a:t>Trẻ</a:t>
            </a:r>
            <a:r>
              <a:rPr lang="en-US" sz="2400" b="0" i="0" dirty="0">
                <a:effectLst/>
                <a:latin typeface="Times New Roman" panose="02020603050405020304" pitchFamily="18" charset="0"/>
                <a:cs typeface="Times New Roman" panose="02020603050405020304" pitchFamily="18" charset="0"/>
              </a:rPr>
              <a:t> </a:t>
            </a:r>
            <a:r>
              <a:rPr lang="pl-PL" sz="2400" dirty="0">
                <a:effectLst/>
                <a:latin typeface="Times New Roman" panose="02020603050405020304" pitchFamily="18" charset="0"/>
                <a:ea typeface="Times New Roman" panose="02020603050405020304" pitchFamily="18" charset="0"/>
                <a:cs typeface="Times New Roman" panose="02020603050405020304" pitchFamily="18" charset="0"/>
              </a:rPr>
              <a:t>chưa có được vận động tinh đôi tay của mình nhiều. Nên khi tham gia hoạt động xếp hình trẻ còn lúng túng trong khi xếp, khi xếp chồng lên nhau còn bị đổ. Còn khi tham gia hoạt động xâu trẻ chưa thể phân biệt được đúng màu sắc nên không thể thực hiện được theo yêu cầu của cô.</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298" u="none" dirty="0">
              <a:solidFill>
                <a:srgbClr val="454699"/>
              </a:solidFill>
              <a:latin typeface="Roboto"/>
            </a:endParaRPr>
          </a:p>
        </p:txBody>
      </p:sp>
      <p:sp>
        <p:nvSpPr>
          <p:cNvPr id="5" name="TextBox 4">
            <a:extLst>
              <a:ext uri="{FF2B5EF4-FFF2-40B4-BE49-F238E27FC236}">
                <a16:creationId xmlns:a16="http://schemas.microsoft.com/office/drawing/2014/main" id="{51131878-7684-41BF-82C9-E42DD5D2D38B}"/>
              </a:ext>
            </a:extLst>
          </p:cNvPr>
          <p:cNvSpPr txBox="1"/>
          <p:nvPr/>
        </p:nvSpPr>
        <p:spPr>
          <a:xfrm>
            <a:off x="3547110" y="161251"/>
            <a:ext cx="3838606" cy="838948"/>
          </a:xfrm>
          <a:prstGeom prst="rect">
            <a:avLst/>
          </a:prstGeom>
          <a:noFill/>
        </p:spPr>
        <p:txBody>
          <a:bodyPr wrap="square">
            <a:spAutoFit/>
          </a:bodyPr>
          <a:lstStyle/>
          <a:p>
            <a:pPr marL="0" marR="0" indent="457200" algn="ctr">
              <a:lnSpc>
                <a:spcPct val="120000"/>
              </a:lnSpc>
              <a:spcBef>
                <a:spcPts val="0"/>
              </a:spcBef>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2.CƠ</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TIỄN</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lnSpc>
                <a:spcPct val="120000"/>
              </a:lnSpc>
              <a:spcBef>
                <a:spcPts val="0"/>
              </a:spcBef>
              <a:spcAft>
                <a:spcPts val="0"/>
              </a:spcAft>
            </a:pPr>
            <a:endParaRPr lang="en-US" sz="1800" dirty="0">
              <a:solidFill>
                <a:srgbClr val="333399"/>
              </a:solidFill>
              <a:effectLst/>
              <a:latin typeface=".VnTime"/>
              <a:ea typeface="Times New Roman" panose="02020603050405020304" pitchFamily="18" charset="0"/>
              <a:cs typeface="Times New Roman" panose="02020603050405020304" pitchFamily="18" charset="0"/>
            </a:endParaRPr>
          </a:p>
        </p:txBody>
      </p:sp>
      <p:grpSp>
        <p:nvGrpSpPr>
          <p:cNvPr id="6" name="Group 8">
            <a:extLst>
              <a:ext uri="{FF2B5EF4-FFF2-40B4-BE49-F238E27FC236}">
                <a16:creationId xmlns:a16="http://schemas.microsoft.com/office/drawing/2014/main" id="{7D9E7164-3300-464C-B509-0D97D6747CC5}"/>
              </a:ext>
            </a:extLst>
          </p:cNvPr>
          <p:cNvGrpSpPr/>
          <p:nvPr/>
        </p:nvGrpSpPr>
        <p:grpSpPr>
          <a:xfrm>
            <a:off x="4171085" y="960436"/>
            <a:ext cx="3743236" cy="5736311"/>
            <a:chOff x="0" y="0"/>
            <a:chExt cx="1913890" cy="2067146"/>
          </a:xfrm>
          <a:solidFill>
            <a:schemeClr val="accent5">
              <a:lumMod val="20000"/>
              <a:lumOff val="80000"/>
              <a:alpha val="50000"/>
            </a:schemeClr>
          </a:solidFill>
        </p:grpSpPr>
        <p:sp>
          <p:nvSpPr>
            <p:cNvPr id="7" name="Freeform 9">
              <a:extLst>
                <a:ext uri="{FF2B5EF4-FFF2-40B4-BE49-F238E27FC236}">
                  <a16:creationId xmlns:a16="http://schemas.microsoft.com/office/drawing/2014/main" id="{1674F535-5337-4150-AB9D-A636A21574F4}"/>
                </a:ext>
              </a:extLst>
            </p:cNvPr>
            <p:cNvSpPr/>
            <p:nvPr/>
          </p:nvSpPr>
          <p:spPr>
            <a:xfrm>
              <a:off x="0" y="0"/>
              <a:ext cx="1913890" cy="2067146"/>
            </a:xfrm>
            <a:custGeom>
              <a:avLst/>
              <a:gdLst/>
              <a:ahLst/>
              <a:cxnLst/>
              <a:rect l="l" t="t" r="r" b="b"/>
              <a:pathLst>
                <a:path w="1913890" h="2067146">
                  <a:moveTo>
                    <a:pt x="1789430" y="2067146"/>
                  </a:moveTo>
                  <a:lnTo>
                    <a:pt x="124460" y="2067146"/>
                  </a:lnTo>
                  <a:cubicBezTo>
                    <a:pt x="55880" y="2067146"/>
                    <a:pt x="0" y="2011266"/>
                    <a:pt x="0" y="1942686"/>
                  </a:cubicBezTo>
                  <a:lnTo>
                    <a:pt x="0" y="124460"/>
                  </a:lnTo>
                  <a:cubicBezTo>
                    <a:pt x="0" y="55880"/>
                    <a:pt x="55880" y="0"/>
                    <a:pt x="124460" y="0"/>
                  </a:cubicBezTo>
                  <a:lnTo>
                    <a:pt x="1789430" y="0"/>
                  </a:lnTo>
                  <a:cubicBezTo>
                    <a:pt x="1858010" y="0"/>
                    <a:pt x="1913890" y="55880"/>
                    <a:pt x="1913890" y="124460"/>
                  </a:cubicBezTo>
                  <a:lnTo>
                    <a:pt x="1913890" y="1942686"/>
                  </a:lnTo>
                  <a:cubicBezTo>
                    <a:pt x="1913890" y="2011266"/>
                    <a:pt x="1858010" y="2067146"/>
                    <a:pt x="1789430" y="2067146"/>
                  </a:cubicBezTo>
                  <a:close/>
                </a:path>
              </a:pathLst>
            </a:custGeom>
            <a:grpFill/>
          </p:spPr>
        </p:sp>
      </p:grpSp>
      <p:grpSp>
        <p:nvGrpSpPr>
          <p:cNvPr id="8" name="Group 8">
            <a:extLst>
              <a:ext uri="{FF2B5EF4-FFF2-40B4-BE49-F238E27FC236}">
                <a16:creationId xmlns:a16="http://schemas.microsoft.com/office/drawing/2014/main" id="{A9F4D65F-59F4-43AC-B8F3-6078CFE73C1C}"/>
              </a:ext>
            </a:extLst>
          </p:cNvPr>
          <p:cNvGrpSpPr/>
          <p:nvPr/>
        </p:nvGrpSpPr>
        <p:grpSpPr>
          <a:xfrm>
            <a:off x="8232438" y="960436"/>
            <a:ext cx="3743236" cy="5736311"/>
            <a:chOff x="0" y="0"/>
            <a:chExt cx="1913890" cy="2067146"/>
          </a:xfrm>
          <a:solidFill>
            <a:schemeClr val="accent5">
              <a:lumMod val="20000"/>
              <a:lumOff val="80000"/>
              <a:alpha val="50000"/>
            </a:schemeClr>
          </a:solidFill>
        </p:grpSpPr>
        <p:sp>
          <p:nvSpPr>
            <p:cNvPr id="9" name="Freeform 9">
              <a:extLst>
                <a:ext uri="{FF2B5EF4-FFF2-40B4-BE49-F238E27FC236}">
                  <a16:creationId xmlns:a16="http://schemas.microsoft.com/office/drawing/2014/main" id="{62918312-DCF6-4434-8AD3-B91BF7C930A8}"/>
                </a:ext>
              </a:extLst>
            </p:cNvPr>
            <p:cNvSpPr/>
            <p:nvPr/>
          </p:nvSpPr>
          <p:spPr>
            <a:xfrm>
              <a:off x="0" y="0"/>
              <a:ext cx="1913890" cy="2067146"/>
            </a:xfrm>
            <a:custGeom>
              <a:avLst/>
              <a:gdLst/>
              <a:ahLst/>
              <a:cxnLst/>
              <a:rect l="l" t="t" r="r" b="b"/>
              <a:pathLst>
                <a:path w="1913890" h="2067146">
                  <a:moveTo>
                    <a:pt x="1789430" y="2067146"/>
                  </a:moveTo>
                  <a:lnTo>
                    <a:pt x="124460" y="2067146"/>
                  </a:lnTo>
                  <a:cubicBezTo>
                    <a:pt x="55880" y="2067146"/>
                    <a:pt x="0" y="2011266"/>
                    <a:pt x="0" y="1942686"/>
                  </a:cubicBezTo>
                  <a:lnTo>
                    <a:pt x="0" y="124460"/>
                  </a:lnTo>
                  <a:cubicBezTo>
                    <a:pt x="0" y="55880"/>
                    <a:pt x="55880" y="0"/>
                    <a:pt x="124460" y="0"/>
                  </a:cubicBezTo>
                  <a:lnTo>
                    <a:pt x="1789430" y="0"/>
                  </a:lnTo>
                  <a:cubicBezTo>
                    <a:pt x="1858010" y="0"/>
                    <a:pt x="1913890" y="55880"/>
                    <a:pt x="1913890" y="124460"/>
                  </a:cubicBezTo>
                  <a:lnTo>
                    <a:pt x="1913890" y="1942686"/>
                  </a:lnTo>
                  <a:cubicBezTo>
                    <a:pt x="1913890" y="2011266"/>
                    <a:pt x="1858010" y="2067146"/>
                    <a:pt x="1789430" y="2067146"/>
                  </a:cubicBezTo>
                  <a:close/>
                </a:path>
              </a:pathLst>
            </a:custGeom>
            <a:grpFill/>
          </p:spPr>
        </p:sp>
      </p:grpSp>
      <p:sp>
        <p:nvSpPr>
          <p:cNvPr id="13" name="TextBox 12">
            <a:extLst>
              <a:ext uri="{FF2B5EF4-FFF2-40B4-BE49-F238E27FC236}">
                <a16:creationId xmlns:a16="http://schemas.microsoft.com/office/drawing/2014/main" id="{ED743D5A-B327-4001-A3B2-EC2F543F5783}"/>
              </a:ext>
            </a:extLst>
          </p:cNvPr>
          <p:cNvSpPr txBox="1"/>
          <p:nvPr/>
        </p:nvSpPr>
        <p:spPr>
          <a:xfrm>
            <a:off x="4290763" y="1344343"/>
            <a:ext cx="3503879" cy="2677656"/>
          </a:xfrm>
          <a:prstGeom prst="rect">
            <a:avLst/>
          </a:prstGeom>
          <a:noFill/>
        </p:spPr>
        <p:txBody>
          <a:bodyPr wrap="square">
            <a:spAutoFit/>
          </a:bodyPr>
          <a:lstStyle/>
          <a:p>
            <a:pPr algn="just"/>
            <a:r>
              <a:rPr lang="en-US" sz="2400" dirty="0">
                <a:effectLst/>
                <a:latin typeface="+mj-lt"/>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pl-PL" sz="2400" dirty="0">
                <a:effectLst/>
                <a:latin typeface="Times New Roman" panose="02020603050405020304" pitchFamily="18" charset="0"/>
                <a:ea typeface="Times New Roman" panose="02020603050405020304" pitchFamily="18" charset="0"/>
                <a:cs typeface="Times New Roman" panose="02020603050405020304" pitchFamily="18" charset="0"/>
              </a:rPr>
              <a:t>hó khăn trong việc tạo ra các đồ dùng đồ chơi tự tạo để phù hợp với hoạt động, thiết kế các hoạt động đáp ứng được cả yếu tố cá nhân và tập thể trẻ</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99996F3-4BFB-4349-94A5-FA7A0D066011}"/>
              </a:ext>
            </a:extLst>
          </p:cNvPr>
          <p:cNvSpPr txBox="1"/>
          <p:nvPr/>
        </p:nvSpPr>
        <p:spPr>
          <a:xfrm>
            <a:off x="8232437" y="1166842"/>
            <a:ext cx="3743237" cy="4524315"/>
          </a:xfrm>
          <a:prstGeom prst="rect">
            <a:avLst/>
          </a:prstGeom>
          <a:noFill/>
        </p:spPr>
        <p:txBody>
          <a:bodyPr wrap="square">
            <a:spAutoFit/>
          </a:bodyPr>
          <a:lstStyle/>
          <a:p>
            <a:pPr algn="just"/>
            <a:r>
              <a:rPr lang="en-US" sz="2400" dirty="0">
                <a:effectLst/>
                <a:latin typeface="+mj-lt"/>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pl-PL" sz="2400" dirty="0">
                <a:effectLst/>
                <a:latin typeface="Times New Roman" panose="02020603050405020304" pitchFamily="18" charset="0"/>
                <a:ea typeface="Times New Roman" panose="02020603050405020304" pitchFamily="18" charset="0"/>
                <a:cs typeface="Times New Roman" panose="02020603050405020304" pitchFamily="18" charset="0"/>
              </a:rPr>
              <a:t>rẻ mới đi lớp còn quấy khóc nhiều, có trẻ rất hiếu động và có trẻ thì còn nhỏ nên được gia đình nuông chiều, chưa có nề nếp nên trẻ chưa có thói quen tham gia vào hoạt động cùng cô, đặc điểm của trẻ nhà trẻ là trẻ dễ nhớ mà cũng nhanh quên nên trẻ không nhớ được nội dung trọng tâm của bài.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03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61F2F-6B80-470C-BA43-DF9AD59452EF}"/>
              </a:ext>
            </a:extLst>
          </p:cNvPr>
          <p:cNvSpPr txBox="1"/>
          <p:nvPr/>
        </p:nvSpPr>
        <p:spPr>
          <a:xfrm>
            <a:off x="4107303" y="191231"/>
            <a:ext cx="3222887" cy="496867"/>
          </a:xfrm>
          <a:prstGeom prst="rect">
            <a:avLst/>
          </a:prstGeom>
          <a:noFill/>
        </p:spPr>
        <p:txBody>
          <a:bodyPr wrap="square">
            <a:spAutoFit/>
          </a:bodyPr>
          <a:lstStyle/>
          <a:p>
            <a:pPr marL="0" marR="0" indent="457200" algn="ctr">
              <a:lnSpc>
                <a:spcPct val="120000"/>
              </a:lnSpc>
              <a:spcBef>
                <a:spcPts val="0"/>
              </a:spcBef>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2.1.THUẬN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roup 3">
            <a:extLst>
              <a:ext uri="{FF2B5EF4-FFF2-40B4-BE49-F238E27FC236}">
                <a16:creationId xmlns:a16="http://schemas.microsoft.com/office/drawing/2014/main" id="{45159FC9-75F7-49AF-B78C-580BEED74DFA}"/>
              </a:ext>
            </a:extLst>
          </p:cNvPr>
          <p:cNvGrpSpPr/>
          <p:nvPr/>
        </p:nvGrpSpPr>
        <p:grpSpPr>
          <a:xfrm>
            <a:off x="59687" y="1227732"/>
            <a:ext cx="2680251" cy="5630268"/>
            <a:chOff x="0" y="0"/>
            <a:chExt cx="1173225" cy="1555609"/>
          </a:xfrm>
          <a:solidFill>
            <a:schemeClr val="accent4">
              <a:lumMod val="20000"/>
              <a:lumOff val="80000"/>
              <a:alpha val="50000"/>
            </a:schemeClr>
          </a:solidFill>
        </p:grpSpPr>
        <p:sp>
          <p:nvSpPr>
            <p:cNvPr id="4" name="Freeform 4">
              <a:extLst>
                <a:ext uri="{FF2B5EF4-FFF2-40B4-BE49-F238E27FC236}">
                  <a16:creationId xmlns:a16="http://schemas.microsoft.com/office/drawing/2014/main" id="{A51CAE3E-0FF6-4833-9FD4-DE3609301209}"/>
                </a:ext>
              </a:extLst>
            </p:cNvPr>
            <p:cNvSpPr/>
            <p:nvPr/>
          </p:nvSpPr>
          <p:spPr>
            <a:xfrm>
              <a:off x="0" y="0"/>
              <a:ext cx="1173225" cy="1555609"/>
            </a:xfrm>
            <a:custGeom>
              <a:avLst/>
              <a:gdLst/>
              <a:ahLst/>
              <a:cxnLst/>
              <a:rect l="l" t="t" r="r" b="b"/>
              <a:pathLst>
                <a:path w="1173225" h="1555609">
                  <a:moveTo>
                    <a:pt x="1048765" y="1555609"/>
                  </a:moveTo>
                  <a:lnTo>
                    <a:pt x="124460" y="1555609"/>
                  </a:lnTo>
                  <a:cubicBezTo>
                    <a:pt x="55880" y="1555609"/>
                    <a:pt x="0" y="1499729"/>
                    <a:pt x="0" y="1431149"/>
                  </a:cubicBezTo>
                  <a:lnTo>
                    <a:pt x="0" y="124460"/>
                  </a:lnTo>
                  <a:cubicBezTo>
                    <a:pt x="0" y="55880"/>
                    <a:pt x="55880" y="0"/>
                    <a:pt x="124460" y="0"/>
                  </a:cubicBezTo>
                  <a:lnTo>
                    <a:pt x="1048765" y="0"/>
                  </a:lnTo>
                  <a:cubicBezTo>
                    <a:pt x="1117345" y="0"/>
                    <a:pt x="1173225" y="55880"/>
                    <a:pt x="1173225" y="124460"/>
                  </a:cubicBezTo>
                  <a:lnTo>
                    <a:pt x="1173225" y="1431149"/>
                  </a:lnTo>
                  <a:cubicBezTo>
                    <a:pt x="1173225" y="1499729"/>
                    <a:pt x="1117345" y="1555609"/>
                    <a:pt x="1048765" y="1555609"/>
                  </a:cubicBezTo>
                  <a:close/>
                </a:path>
              </a:pathLst>
            </a:custGeom>
            <a:grpFill/>
          </p:spPr>
        </p:sp>
      </p:grpSp>
      <p:grpSp>
        <p:nvGrpSpPr>
          <p:cNvPr id="5" name="Group 7">
            <a:extLst>
              <a:ext uri="{FF2B5EF4-FFF2-40B4-BE49-F238E27FC236}">
                <a16:creationId xmlns:a16="http://schemas.microsoft.com/office/drawing/2014/main" id="{A012F74C-14AF-43C1-A97C-BA31F276EEDC}"/>
              </a:ext>
            </a:extLst>
          </p:cNvPr>
          <p:cNvGrpSpPr/>
          <p:nvPr/>
        </p:nvGrpSpPr>
        <p:grpSpPr>
          <a:xfrm>
            <a:off x="2956803" y="1227732"/>
            <a:ext cx="5632561" cy="5630268"/>
            <a:chOff x="0" y="0"/>
            <a:chExt cx="1173225" cy="1555609"/>
          </a:xfrm>
          <a:solidFill>
            <a:schemeClr val="accent4">
              <a:lumMod val="20000"/>
              <a:lumOff val="80000"/>
              <a:alpha val="50000"/>
            </a:schemeClr>
          </a:solidFill>
        </p:grpSpPr>
        <p:sp>
          <p:nvSpPr>
            <p:cNvPr id="6" name="Freeform 8">
              <a:extLst>
                <a:ext uri="{FF2B5EF4-FFF2-40B4-BE49-F238E27FC236}">
                  <a16:creationId xmlns:a16="http://schemas.microsoft.com/office/drawing/2014/main" id="{6EFB9440-97EC-489E-82BB-7091B02206EC}"/>
                </a:ext>
              </a:extLst>
            </p:cNvPr>
            <p:cNvSpPr/>
            <p:nvPr/>
          </p:nvSpPr>
          <p:spPr>
            <a:xfrm>
              <a:off x="0" y="0"/>
              <a:ext cx="1173225" cy="1555609"/>
            </a:xfrm>
            <a:custGeom>
              <a:avLst/>
              <a:gdLst/>
              <a:ahLst/>
              <a:cxnLst/>
              <a:rect l="l" t="t" r="r" b="b"/>
              <a:pathLst>
                <a:path w="1173225" h="1555609">
                  <a:moveTo>
                    <a:pt x="1048765" y="1555609"/>
                  </a:moveTo>
                  <a:lnTo>
                    <a:pt x="124460" y="1555609"/>
                  </a:lnTo>
                  <a:cubicBezTo>
                    <a:pt x="55880" y="1555609"/>
                    <a:pt x="0" y="1499729"/>
                    <a:pt x="0" y="1431149"/>
                  </a:cubicBezTo>
                  <a:lnTo>
                    <a:pt x="0" y="124460"/>
                  </a:lnTo>
                  <a:cubicBezTo>
                    <a:pt x="0" y="55880"/>
                    <a:pt x="55880" y="0"/>
                    <a:pt x="124460" y="0"/>
                  </a:cubicBezTo>
                  <a:lnTo>
                    <a:pt x="1048765" y="0"/>
                  </a:lnTo>
                  <a:cubicBezTo>
                    <a:pt x="1117345" y="0"/>
                    <a:pt x="1173225" y="55880"/>
                    <a:pt x="1173225" y="124460"/>
                  </a:cubicBezTo>
                  <a:lnTo>
                    <a:pt x="1173225" y="1431149"/>
                  </a:lnTo>
                  <a:cubicBezTo>
                    <a:pt x="1173225" y="1499729"/>
                    <a:pt x="1117345" y="1555609"/>
                    <a:pt x="1048765" y="1555609"/>
                  </a:cubicBezTo>
                  <a:close/>
                </a:path>
              </a:pathLst>
            </a:custGeom>
            <a:grpFill/>
          </p:spPr>
        </p:sp>
      </p:grpSp>
      <p:grpSp>
        <p:nvGrpSpPr>
          <p:cNvPr id="7" name="Group 11">
            <a:extLst>
              <a:ext uri="{FF2B5EF4-FFF2-40B4-BE49-F238E27FC236}">
                <a16:creationId xmlns:a16="http://schemas.microsoft.com/office/drawing/2014/main" id="{01046155-1006-4EEC-97C1-B3855BBECDB4}"/>
              </a:ext>
            </a:extLst>
          </p:cNvPr>
          <p:cNvGrpSpPr/>
          <p:nvPr/>
        </p:nvGrpSpPr>
        <p:grpSpPr>
          <a:xfrm>
            <a:off x="8736671" y="1260176"/>
            <a:ext cx="3455329" cy="5649239"/>
            <a:chOff x="0" y="0"/>
            <a:chExt cx="1173225" cy="1555609"/>
          </a:xfrm>
          <a:solidFill>
            <a:schemeClr val="accent4">
              <a:lumMod val="20000"/>
              <a:lumOff val="80000"/>
              <a:alpha val="50000"/>
            </a:schemeClr>
          </a:solidFill>
        </p:grpSpPr>
        <p:sp>
          <p:nvSpPr>
            <p:cNvPr id="8" name="Freeform 12">
              <a:extLst>
                <a:ext uri="{FF2B5EF4-FFF2-40B4-BE49-F238E27FC236}">
                  <a16:creationId xmlns:a16="http://schemas.microsoft.com/office/drawing/2014/main" id="{54B6FB6A-CC83-4B81-A2E7-4A5C803C1F4A}"/>
                </a:ext>
              </a:extLst>
            </p:cNvPr>
            <p:cNvSpPr/>
            <p:nvPr/>
          </p:nvSpPr>
          <p:spPr>
            <a:xfrm>
              <a:off x="0" y="0"/>
              <a:ext cx="1173225" cy="1555609"/>
            </a:xfrm>
            <a:custGeom>
              <a:avLst/>
              <a:gdLst/>
              <a:ahLst/>
              <a:cxnLst/>
              <a:rect l="l" t="t" r="r" b="b"/>
              <a:pathLst>
                <a:path w="1173225" h="1555609">
                  <a:moveTo>
                    <a:pt x="1048765" y="1555609"/>
                  </a:moveTo>
                  <a:lnTo>
                    <a:pt x="124460" y="1555609"/>
                  </a:lnTo>
                  <a:cubicBezTo>
                    <a:pt x="55880" y="1555609"/>
                    <a:pt x="0" y="1499729"/>
                    <a:pt x="0" y="1431149"/>
                  </a:cubicBezTo>
                  <a:lnTo>
                    <a:pt x="0" y="124460"/>
                  </a:lnTo>
                  <a:cubicBezTo>
                    <a:pt x="0" y="55880"/>
                    <a:pt x="55880" y="0"/>
                    <a:pt x="124460" y="0"/>
                  </a:cubicBezTo>
                  <a:lnTo>
                    <a:pt x="1048765" y="0"/>
                  </a:lnTo>
                  <a:cubicBezTo>
                    <a:pt x="1117345" y="0"/>
                    <a:pt x="1173225" y="55880"/>
                    <a:pt x="1173225" y="124460"/>
                  </a:cubicBezTo>
                  <a:lnTo>
                    <a:pt x="1173225" y="1431149"/>
                  </a:lnTo>
                  <a:cubicBezTo>
                    <a:pt x="1173225" y="1499729"/>
                    <a:pt x="1117345" y="1555609"/>
                    <a:pt x="1048765" y="1555609"/>
                  </a:cubicBezTo>
                  <a:close/>
                </a:path>
              </a:pathLst>
            </a:custGeom>
            <a:grpFill/>
          </p:spPr>
        </p:sp>
      </p:grpSp>
      <p:sp>
        <p:nvSpPr>
          <p:cNvPr id="9" name="TextBox 14">
            <a:extLst>
              <a:ext uri="{FF2B5EF4-FFF2-40B4-BE49-F238E27FC236}">
                <a16:creationId xmlns:a16="http://schemas.microsoft.com/office/drawing/2014/main" id="{B5FB0F15-09EB-402D-9B66-59093E71D41B}"/>
              </a:ext>
            </a:extLst>
          </p:cNvPr>
          <p:cNvSpPr txBox="1"/>
          <p:nvPr/>
        </p:nvSpPr>
        <p:spPr>
          <a:xfrm>
            <a:off x="180300" y="1300957"/>
            <a:ext cx="2277389" cy="6299160"/>
          </a:xfrm>
          <a:prstGeom prst="rect">
            <a:avLst/>
          </a:prstGeom>
        </p:spPr>
        <p:txBody>
          <a:bodyPr wrap="square" lIns="0" tIns="0" rIns="0" bIns="0" rtlCol="0" anchor="t">
            <a:spAutoFit/>
          </a:bodyPr>
          <a:lstStyle/>
          <a:p>
            <a:pPr marL="0" lvl="0" indent="0" algn="ctr">
              <a:lnSpc>
                <a:spcPts val="4409"/>
              </a:lnSpc>
              <a:spcBef>
                <a:spcPct val="0"/>
              </a:spcBef>
            </a:pPr>
            <a:r>
              <a:rPr lang="en-US" sz="2400" b="1" u="none" dirty="0">
                <a:solidFill>
                  <a:srgbClr val="454699"/>
                </a:solidFill>
                <a:latin typeface="Times New Roman" panose="02020603050405020304" pitchFamily="18" charset="0"/>
                <a:cs typeface="Times New Roman" panose="02020603050405020304" pitchFamily="18" charset="0"/>
              </a:rPr>
              <a:t>NHÀ </a:t>
            </a:r>
            <a:r>
              <a:rPr lang="en-US" sz="2400" b="1" u="none" dirty="0" smtClean="0">
                <a:solidFill>
                  <a:srgbClr val="454699"/>
                </a:solidFill>
                <a:latin typeface="Times New Roman" panose="02020603050405020304" pitchFamily="18" charset="0"/>
                <a:cs typeface="Times New Roman" panose="02020603050405020304" pitchFamily="18" charset="0"/>
              </a:rPr>
              <a:t>TRƯỜNG</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BGH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lvl="0" indent="0" algn="ctr">
              <a:lnSpc>
                <a:spcPts val="4409"/>
              </a:lnSpc>
              <a:spcBef>
                <a:spcPct val="0"/>
              </a:spcBef>
            </a:pPr>
            <a:endParaRPr lang="en-US" sz="2400" b="1" u="none" dirty="0">
              <a:solidFill>
                <a:srgbClr val="454699"/>
              </a:solidFill>
              <a:latin typeface="Times New Roman" panose="02020603050405020304" pitchFamily="18" charset="0"/>
              <a:cs typeface="Times New Roman" panose="02020603050405020304" pitchFamily="18" charset="0"/>
            </a:endParaRPr>
          </a:p>
        </p:txBody>
      </p:sp>
      <p:grpSp>
        <p:nvGrpSpPr>
          <p:cNvPr id="10" name="Group 16">
            <a:extLst>
              <a:ext uri="{FF2B5EF4-FFF2-40B4-BE49-F238E27FC236}">
                <a16:creationId xmlns:a16="http://schemas.microsoft.com/office/drawing/2014/main" id="{FC10CFB2-640D-4F57-B0CF-DCDC1FC9F089}"/>
              </a:ext>
            </a:extLst>
          </p:cNvPr>
          <p:cNvGrpSpPr/>
          <p:nvPr/>
        </p:nvGrpSpPr>
        <p:grpSpPr>
          <a:xfrm>
            <a:off x="3221856" y="1227732"/>
            <a:ext cx="5196335" cy="6273962"/>
            <a:chOff x="-3099323" y="-572513"/>
            <a:chExt cx="8520504" cy="12908121"/>
          </a:xfrm>
        </p:grpSpPr>
        <p:sp>
          <p:nvSpPr>
            <p:cNvPr id="11" name="TextBox 17">
              <a:extLst>
                <a:ext uri="{FF2B5EF4-FFF2-40B4-BE49-F238E27FC236}">
                  <a16:creationId xmlns:a16="http://schemas.microsoft.com/office/drawing/2014/main" id="{E29551C2-0C59-4E71-9115-94DD911923E2}"/>
                </a:ext>
              </a:extLst>
            </p:cNvPr>
            <p:cNvSpPr txBox="1"/>
            <p:nvPr/>
          </p:nvSpPr>
          <p:spPr>
            <a:xfrm>
              <a:off x="-3099323" y="-572513"/>
              <a:ext cx="8454851" cy="12908121"/>
            </a:xfrm>
            <a:prstGeom prst="rect">
              <a:avLst/>
            </a:prstGeom>
          </p:spPr>
          <p:txBody>
            <a:bodyPr wrap="square" lIns="0" tIns="0" rIns="0" bIns="0" rtlCol="0" anchor="t">
              <a:spAutoFit/>
            </a:bodyPr>
            <a:lstStyle/>
            <a:p>
              <a:pPr marL="0" lvl="0" indent="0" algn="ctr">
                <a:lnSpc>
                  <a:spcPts val="4409"/>
                </a:lnSpc>
                <a:spcBef>
                  <a:spcPct val="0"/>
                </a:spcBef>
              </a:pPr>
              <a:r>
                <a:rPr lang="en-US" sz="2400" b="1" dirty="0">
                  <a:solidFill>
                    <a:srgbClr val="454699"/>
                  </a:solidFill>
                  <a:latin typeface="Times New Roman" panose="02020603050405020304" pitchFamily="18" charset="0"/>
                  <a:cs typeface="Times New Roman" panose="02020603050405020304" pitchFamily="18" charset="0"/>
                </a:rPr>
                <a:t>GIÁO VIÊN</a:t>
              </a:r>
            </a:p>
            <a:p>
              <a:pPr algn="just">
                <a:lnSpc>
                  <a:spcPts val="3500"/>
                </a:lnSpc>
                <a:spcBef>
                  <a:spcPct val="0"/>
                </a:spcBef>
              </a:pPr>
              <a:r>
                <a:rPr lang="nl-NL" sz="2400" dirty="0">
                  <a:latin typeface="Times New Roman" panose="02020603050405020304" pitchFamily="18" charset="0"/>
                  <a:cs typeface="Times New Roman" panose="02020603050405020304" pitchFamily="18" charset="0"/>
                </a:rPr>
                <a:t>- Đội ngũ giáo viên nhiệt tình năng nổ, yêu mến trẻ, có tinh thần đoàn kết và giúp đỡ nhau trong quá trình làm việc và nghiên cứu.</a:t>
              </a:r>
            </a:p>
            <a:p>
              <a:pPr algn="just">
                <a:lnSpc>
                  <a:spcPts val="3500"/>
                </a:lnSpc>
                <a:spcBef>
                  <a:spcPct val="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ea typeface="Times New Roman"/>
                  <a:cs typeface="Times New Roman" panose="02020603050405020304" pitchFamily="18" charset="0"/>
                </a:rPr>
                <a:t>đã nhận thức được tầm quan trọng của việc gây hứng thú cho trẻ tích cực tham gia HĐVĐV. Luôn có ý thức học tập, nghiên cứu nội dung đưa vào các hoạt động cho trẻ.</a:t>
              </a:r>
              <a:endParaRPr lang="en-US" sz="2400" dirty="0">
                <a:latin typeface="Times New Roman" panose="02020603050405020304" pitchFamily="18" charset="0"/>
                <a:ea typeface="Calibri"/>
                <a:cs typeface="Times New Roman" panose="02020603050405020304" pitchFamily="18" charset="0"/>
              </a:endParaRPr>
            </a:p>
            <a:p>
              <a:pPr algn="just">
                <a:lnSpc>
                  <a:spcPts val="4409"/>
                </a:lnSpc>
                <a:spcBef>
                  <a:spcPct val="0"/>
                </a:spcBef>
              </a:pPr>
              <a:endParaRPr lang="en-US" sz="2400" dirty="0"/>
            </a:p>
            <a:p>
              <a:pPr lvl="0" algn="just">
                <a:lnSpc>
                  <a:spcPts val="4409"/>
                </a:lnSpc>
                <a:spcBef>
                  <a:spcPct val="0"/>
                </a:spcBef>
              </a:pPr>
              <a:endParaRPr lang="en-US" sz="2400" dirty="0">
                <a:solidFill>
                  <a:srgbClr val="454699"/>
                </a:solidFill>
              </a:endParaRPr>
            </a:p>
            <a:p>
              <a:pPr marL="0" lvl="0" indent="0" algn="just">
                <a:lnSpc>
                  <a:spcPts val="4409"/>
                </a:lnSpc>
                <a:spcBef>
                  <a:spcPct val="0"/>
                </a:spcBef>
              </a:pPr>
              <a:endParaRPr lang="en-US" sz="3499" u="none" dirty="0">
                <a:solidFill>
                  <a:srgbClr val="454699"/>
                </a:solidFill>
                <a:latin typeface="Paytone One Bold"/>
              </a:endParaRPr>
            </a:p>
          </p:txBody>
        </p:sp>
        <p:sp>
          <p:nvSpPr>
            <p:cNvPr id="12" name="TextBox 18">
              <a:extLst>
                <a:ext uri="{FF2B5EF4-FFF2-40B4-BE49-F238E27FC236}">
                  <a16:creationId xmlns:a16="http://schemas.microsoft.com/office/drawing/2014/main" id="{8CD003C0-FFED-4C99-801E-C96CF349427D}"/>
                </a:ext>
              </a:extLst>
            </p:cNvPr>
            <p:cNvSpPr txBox="1"/>
            <p:nvPr/>
          </p:nvSpPr>
          <p:spPr>
            <a:xfrm>
              <a:off x="0" y="900977"/>
              <a:ext cx="5421181" cy="568532"/>
            </a:xfrm>
            <a:prstGeom prst="rect">
              <a:avLst/>
            </a:prstGeom>
          </p:spPr>
          <p:txBody>
            <a:bodyPr lIns="0" tIns="0" rIns="0" bIns="0" rtlCol="0" anchor="t">
              <a:spAutoFit/>
            </a:bodyPr>
            <a:lstStyle/>
            <a:p>
              <a:pPr marL="0" lvl="0" indent="0" algn="l">
                <a:lnSpc>
                  <a:spcPts val="3550"/>
                </a:lnSpc>
                <a:spcBef>
                  <a:spcPct val="0"/>
                </a:spcBef>
              </a:pPr>
              <a:endParaRPr lang="en-US" sz="2500" u="none" dirty="0">
                <a:solidFill>
                  <a:srgbClr val="454699"/>
                </a:solidFill>
                <a:latin typeface="Roboto"/>
              </a:endParaRPr>
            </a:p>
          </p:txBody>
        </p:sp>
      </p:grpSp>
      <p:sp>
        <p:nvSpPr>
          <p:cNvPr id="13" name="TextBox 20">
            <a:extLst>
              <a:ext uri="{FF2B5EF4-FFF2-40B4-BE49-F238E27FC236}">
                <a16:creationId xmlns:a16="http://schemas.microsoft.com/office/drawing/2014/main" id="{5ECF392B-C8A8-4101-8201-9F905702D72B}"/>
              </a:ext>
            </a:extLst>
          </p:cNvPr>
          <p:cNvSpPr txBox="1"/>
          <p:nvPr/>
        </p:nvSpPr>
        <p:spPr>
          <a:xfrm>
            <a:off x="8947884" y="1300957"/>
            <a:ext cx="3063816" cy="3660105"/>
          </a:xfrm>
          <a:prstGeom prst="rect">
            <a:avLst/>
          </a:prstGeom>
        </p:spPr>
        <p:txBody>
          <a:bodyPr wrap="square" lIns="0" tIns="0" rIns="0" bIns="0" rtlCol="0" anchor="t">
            <a:spAutoFit/>
          </a:bodyPr>
          <a:lstStyle/>
          <a:p>
            <a:pPr marL="0" lvl="0" indent="0" algn="ctr">
              <a:lnSpc>
                <a:spcPts val="4409"/>
              </a:lnSpc>
              <a:spcBef>
                <a:spcPct val="0"/>
              </a:spcBef>
            </a:pPr>
            <a:r>
              <a:rPr lang="en-US" sz="2000" b="1" u="none" dirty="0">
                <a:solidFill>
                  <a:srgbClr val="454699"/>
                </a:solidFill>
                <a:latin typeface="Times New Roman" panose="02020603050405020304" pitchFamily="18" charset="0"/>
                <a:cs typeface="Times New Roman" panose="02020603050405020304" pitchFamily="18" charset="0"/>
              </a:rPr>
              <a:t>PHỤ HUYNH – HỌC SINH</a:t>
            </a:r>
          </a:p>
          <a:p>
            <a:pPr algn="just">
              <a:lnSpc>
                <a:spcPts val="3500"/>
              </a:lnSpc>
              <a:spcBef>
                <a:spcPct val="0"/>
              </a:spcBef>
            </a:pPr>
            <a:r>
              <a:rPr lang="nl-NL" sz="2200" dirty="0">
                <a:latin typeface="Times New Roman" panose="02020603050405020304" pitchFamily="18" charset="0"/>
                <a:cs typeface="Times New Roman" panose="02020603050405020304" pitchFamily="18" charset="0"/>
              </a:rPr>
              <a:t>- Đa số phụ huynh tích cực và có sự phối hợp với giáo viên trong việc sưu tầm vật liệu, ủng hộ vật liệu cho lớp.</a:t>
            </a:r>
          </a:p>
          <a:p>
            <a:pPr algn="just">
              <a:lnSpc>
                <a:spcPts val="3500"/>
              </a:lnSpc>
              <a:spcBef>
                <a:spcPct val="0"/>
              </a:spcBef>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ngoan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ngoãn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nhẹn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718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977BF7FF-0A2C-483A-993A-C5EAB229D496}"/>
              </a:ext>
            </a:extLst>
          </p:cNvPr>
          <p:cNvGrpSpPr/>
          <p:nvPr/>
        </p:nvGrpSpPr>
        <p:grpSpPr>
          <a:xfrm>
            <a:off x="712399" y="938365"/>
            <a:ext cx="10767201" cy="4642602"/>
            <a:chOff x="0" y="0"/>
            <a:chExt cx="4054691" cy="1038705"/>
          </a:xfrm>
          <a:solidFill>
            <a:schemeClr val="accent5">
              <a:lumMod val="20000"/>
              <a:lumOff val="80000"/>
              <a:alpha val="50000"/>
            </a:schemeClr>
          </a:solidFill>
        </p:grpSpPr>
        <p:sp>
          <p:nvSpPr>
            <p:cNvPr id="3" name="Freeform 4">
              <a:extLst>
                <a:ext uri="{FF2B5EF4-FFF2-40B4-BE49-F238E27FC236}">
                  <a16:creationId xmlns:a16="http://schemas.microsoft.com/office/drawing/2014/main" id="{B31E88E4-1C6D-4DDA-A15D-CDC15F277476}"/>
                </a:ext>
              </a:extLst>
            </p:cNvPr>
            <p:cNvSpPr/>
            <p:nvPr/>
          </p:nvSpPr>
          <p:spPr>
            <a:xfrm>
              <a:off x="0" y="0"/>
              <a:ext cx="4054691" cy="1038705"/>
            </a:xfrm>
            <a:custGeom>
              <a:avLst/>
              <a:gdLst/>
              <a:ahLst/>
              <a:cxnLst/>
              <a:rect l="l" t="t" r="r" b="b"/>
              <a:pathLst>
                <a:path w="4054691" h="1038705">
                  <a:moveTo>
                    <a:pt x="3930231" y="1038705"/>
                  </a:moveTo>
                  <a:lnTo>
                    <a:pt x="124460" y="1038705"/>
                  </a:lnTo>
                  <a:cubicBezTo>
                    <a:pt x="55880" y="1038705"/>
                    <a:pt x="0" y="982825"/>
                    <a:pt x="0" y="914245"/>
                  </a:cubicBezTo>
                  <a:lnTo>
                    <a:pt x="0" y="124460"/>
                  </a:lnTo>
                  <a:cubicBezTo>
                    <a:pt x="0" y="55880"/>
                    <a:pt x="55880" y="0"/>
                    <a:pt x="124460" y="0"/>
                  </a:cubicBezTo>
                  <a:lnTo>
                    <a:pt x="3930231" y="0"/>
                  </a:lnTo>
                  <a:cubicBezTo>
                    <a:pt x="3998811" y="0"/>
                    <a:pt x="4054691" y="55880"/>
                    <a:pt x="4054691" y="124460"/>
                  </a:cubicBezTo>
                  <a:lnTo>
                    <a:pt x="4054691" y="914245"/>
                  </a:lnTo>
                  <a:cubicBezTo>
                    <a:pt x="4054691" y="982825"/>
                    <a:pt x="3998811" y="1038705"/>
                    <a:pt x="3930231" y="1038705"/>
                  </a:cubicBezTo>
                  <a:close/>
                </a:path>
              </a:pathLst>
            </a:custGeom>
            <a:grpFill/>
          </p:spPr>
        </p:sp>
      </p:grpSp>
      <p:sp>
        <p:nvSpPr>
          <p:cNvPr id="4" name="TextBox 3">
            <a:extLst>
              <a:ext uri="{FF2B5EF4-FFF2-40B4-BE49-F238E27FC236}">
                <a16:creationId xmlns:a16="http://schemas.microsoft.com/office/drawing/2014/main" id="{1AF1BE49-E2CB-4987-BC20-92E691034800}"/>
              </a:ext>
            </a:extLst>
          </p:cNvPr>
          <p:cNvSpPr txBox="1"/>
          <p:nvPr/>
        </p:nvSpPr>
        <p:spPr>
          <a:xfrm>
            <a:off x="3582370" y="157364"/>
            <a:ext cx="3969897" cy="496867"/>
          </a:xfrm>
          <a:prstGeom prst="rect">
            <a:avLst/>
          </a:prstGeom>
          <a:noFill/>
        </p:spPr>
        <p:txBody>
          <a:bodyPr wrap="square">
            <a:spAutoFit/>
          </a:bodyPr>
          <a:lstStyle/>
          <a:p>
            <a:pPr marL="0" marR="0" indent="457200" algn="ctr">
              <a:lnSpc>
                <a:spcPct val="120000"/>
              </a:lnSpc>
              <a:spcBef>
                <a:spcPts val="0"/>
              </a:spcBef>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2.2.KHÓ</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8472F3A-B9F8-4444-AE37-BFB6F70AD083}"/>
              </a:ext>
            </a:extLst>
          </p:cNvPr>
          <p:cNvSpPr txBox="1"/>
          <p:nvPr/>
        </p:nvSpPr>
        <p:spPr>
          <a:xfrm>
            <a:off x="855132" y="1460038"/>
            <a:ext cx="10481733" cy="3637919"/>
          </a:xfrm>
          <a:prstGeom prst="rect">
            <a:avLst/>
          </a:prstGeom>
          <a:noFill/>
        </p:spPr>
        <p:txBody>
          <a:bodyPr wrap="square">
            <a:spAutoFit/>
          </a:bodyPr>
          <a:lstStyle/>
          <a:p>
            <a:pPr marL="0" marR="0" indent="355600" algn="just">
              <a:lnSpc>
                <a:spcPct val="120000"/>
              </a:lnSpc>
              <a:spcBef>
                <a:spcPts val="0"/>
              </a:spcBef>
              <a:spcAft>
                <a:spcPts val="0"/>
              </a:spcAft>
            </a:pPr>
            <a:r>
              <a:rPr lang="pl-P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Trẻ còn nhỏ chưa có vận động tinh đôi tay của mình.</a:t>
            </a:r>
            <a:endParaRPr lang="en-US" sz="24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55600" algn="just">
              <a:lnSpc>
                <a:spcPct val="120000"/>
              </a:lnSpc>
              <a:spcBef>
                <a:spcPts val="0"/>
              </a:spcBef>
              <a:spcAft>
                <a:spcPts val="0"/>
              </a:spcAft>
            </a:pPr>
            <a:r>
              <a:rPr lang="pl-P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tham </a:t>
            </a:r>
            <a:r>
              <a:rPr lang="pl-PL"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a:t>
            </a:r>
            <a:r>
              <a:rPr lang="pl-PL"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xếp hình trẻ còn lúng túng trong xếp, khi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pl-P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ếp chồng lên nhau còn bị đổ. Còn khi tham gia hoạt động xâu vòng trẻ chưa phân biệt đúng màu sắc nên không thể thực hiện được yêu cầu của cô.</a:t>
            </a:r>
            <a:endParaRPr lang="en-US" sz="24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55600" algn="just">
              <a:lnSpc>
                <a:spcPct val="120000"/>
              </a:lnSpc>
              <a:spcBef>
                <a:spcPts val="0"/>
              </a:spcBef>
              <a:spcAft>
                <a:spcPts val="0"/>
              </a:spcAft>
            </a:pPr>
            <a:r>
              <a:rPr lang="pl-P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số phụ huynh chưa thật sự có nhận thức đúng đắn về hoạt động giáo dục trẻ nhà trẻ. Các phụ huynh đều cho rằng trẻ ở độ tuổi nhà trẻ chỉ cần chăm sóc ăn, ngủ là đủ rồi hoặc cho rằng trẻ còn quá nhỏ thì dạy được cái gì nên các phụ huynh chưa có thái độ hợp tác tích cực với giáo viên trong việc giáo dục trẻ.</a:t>
            </a:r>
            <a:endParaRPr lang="en-US" sz="24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39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1079503" y="0"/>
            <a:ext cx="1112497" cy="1112497"/>
          </a:xfrm>
          <a:prstGeom prst="rect">
            <a:avLst/>
          </a:prstGeom>
        </p:spPr>
      </p:pic>
      <p:sp>
        <p:nvSpPr>
          <p:cNvPr id="16" name="TextBox 16"/>
          <p:cNvSpPr txBox="1"/>
          <p:nvPr/>
        </p:nvSpPr>
        <p:spPr>
          <a:xfrm>
            <a:off x="1513490" y="2081048"/>
            <a:ext cx="9743088" cy="1115690"/>
          </a:xfrm>
          <a:prstGeom prst="rect">
            <a:avLst/>
          </a:prstGeom>
        </p:spPr>
        <p:txBody>
          <a:bodyPr wrap="square" lIns="0" tIns="0" rIns="0" bIns="0" rtlCol="0" anchor="t">
            <a:spAutoFit/>
          </a:bodyPr>
          <a:lstStyle/>
          <a:p>
            <a:pPr algn="ctr">
              <a:lnSpc>
                <a:spcPts val="2939"/>
              </a:lnSpc>
              <a:spcBef>
                <a:spcPct val="0"/>
              </a:spcBef>
            </a:pPr>
            <a:endParaRPr lang="en-US" sz="2333" b="1" dirty="0" smtClean="0">
              <a:solidFill>
                <a:srgbClr val="454699"/>
              </a:solidFill>
              <a:latin typeface="Paytone One Bold"/>
            </a:endParaRPr>
          </a:p>
          <a:p>
            <a:pPr algn="just">
              <a:lnSpc>
                <a:spcPts val="2939"/>
              </a:lnSpc>
              <a:spcBef>
                <a:spcPct val="0"/>
              </a:spcBef>
            </a:pPr>
            <a:r>
              <a:rPr lang="en-US" sz="2400" b="1" i="1" dirty="0" err="1" smtClean="0">
                <a:solidFill>
                  <a:srgbClr val="000000"/>
                </a:solidFill>
                <a:effectLst/>
                <a:latin typeface="Times New Roman" panose="02020603050405020304" pitchFamily="18" charset="0"/>
                <a:ea typeface="Times New Roman" panose="02020603050405020304" pitchFamily="18" charset="0"/>
              </a:rPr>
              <a:t>Tăng</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cường</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làm</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đồ</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dùng</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đồ</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chơi</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bằng</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các</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nguyên</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vật</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liệu</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đa</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dạng</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để</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thu</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hút</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trẻ</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đến</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với</a:t>
            </a:r>
            <a:r>
              <a:rPr lang="en-US" sz="2400" b="1" i="1" dirty="0" smtClean="0">
                <a:solidFill>
                  <a:srgbClr val="000000"/>
                </a:solidFill>
                <a:effectLst/>
                <a:latin typeface="Times New Roman" panose="02020603050405020304" pitchFamily="18" charset="0"/>
                <a:ea typeface="Times New Roman" panose="02020603050405020304" pitchFamily="18" charset="0"/>
              </a:rPr>
              <a:t> HĐVĐV</a:t>
            </a:r>
            <a:endParaRPr lang="en-US" sz="2400" dirty="0">
              <a:solidFill>
                <a:srgbClr val="454699"/>
              </a:solidFill>
              <a:latin typeface="Paytone One Bold"/>
            </a:endParaRPr>
          </a:p>
        </p:txBody>
      </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612359" y="2419267"/>
            <a:ext cx="503983" cy="503983"/>
          </a:xfrm>
          <a:prstGeom prst="rect">
            <a:avLst/>
          </a:prstGeom>
        </p:spPr>
      </p:pic>
      <p:sp>
        <p:nvSpPr>
          <p:cNvPr id="19" name="TextBox 18">
            <a:extLst>
              <a:ext uri="{FF2B5EF4-FFF2-40B4-BE49-F238E27FC236}">
                <a16:creationId xmlns:a16="http://schemas.microsoft.com/office/drawing/2014/main" id="{1236323B-6F47-4E28-B1BD-A543EE5E39B2}"/>
              </a:ext>
            </a:extLst>
          </p:cNvPr>
          <p:cNvSpPr txBox="1"/>
          <p:nvPr/>
        </p:nvSpPr>
        <p:spPr>
          <a:xfrm>
            <a:off x="3301510" y="153447"/>
            <a:ext cx="5320998" cy="496867"/>
          </a:xfrm>
          <a:prstGeom prst="rect">
            <a:avLst/>
          </a:prstGeom>
          <a:noFill/>
        </p:spPr>
        <p:txBody>
          <a:bodyPr wrap="square">
            <a:spAutoFit/>
          </a:bodyPr>
          <a:lstStyle/>
          <a:p>
            <a:pPr marL="0" marR="0" indent="457200" algn="ctr">
              <a:lnSpc>
                <a:spcPct val="120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D8D6-2D84-4057-B9C6-1DC6CDD2F237}"/>
              </a:ext>
            </a:extLst>
          </p:cNvPr>
          <p:cNvSpPr txBox="1"/>
          <p:nvPr/>
        </p:nvSpPr>
        <p:spPr>
          <a:xfrm>
            <a:off x="0" y="0"/>
            <a:ext cx="12191999" cy="978729"/>
          </a:xfrm>
          <a:prstGeom prst="rect">
            <a:avLst/>
          </a:prstGeom>
          <a:noFill/>
        </p:spPr>
        <p:txBody>
          <a:bodyPr wrap="square">
            <a:spAutoFit/>
          </a:bodyPr>
          <a:lstStyle/>
          <a:p>
            <a:pPr marL="0" marR="0" algn="ctr">
              <a:lnSpc>
                <a:spcPct val="120000"/>
              </a:lnSpc>
              <a:spcBef>
                <a:spcPts val="0"/>
              </a:spcBef>
              <a:spcAft>
                <a:spcPts val="0"/>
              </a:spcAft>
            </a:pPr>
            <a:r>
              <a:rPr lang="it-IT"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HĐVĐV</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333399"/>
              </a:solidFill>
              <a:effectLst/>
              <a:latin typeface=".VnTime"/>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F4F7660-787E-4B31-B186-7DB16DB3E18A}"/>
              </a:ext>
            </a:extLst>
          </p:cNvPr>
          <p:cNvSpPr txBox="1"/>
          <p:nvPr/>
        </p:nvSpPr>
        <p:spPr>
          <a:xfrm>
            <a:off x="6156739" y="6407053"/>
            <a:ext cx="6212018" cy="424732"/>
          </a:xfrm>
          <a:prstGeom prst="rect">
            <a:avLst/>
          </a:prstGeom>
          <a:noFill/>
        </p:spPr>
        <p:txBody>
          <a:bodyPr wrap="square">
            <a:spAutoFit/>
          </a:bodyPr>
          <a:lstStyle/>
          <a:p>
            <a:pPr marL="0" marR="0" indent="355600" algn="ctr">
              <a:lnSpc>
                <a:spcPct val="120000"/>
              </a:lnSpc>
              <a:spcBef>
                <a:spcPts val="0"/>
              </a:spcBef>
              <a:spcAft>
                <a:spcPts val="0"/>
              </a:spcAft>
              <a:tabLst>
                <a:tab pos="630555" algn="l"/>
              </a:tabLst>
            </a:pP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bìa</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catoon</a:t>
            </a:r>
            <a:endParaRPr lang="en-US" sz="1800" dirty="0">
              <a:solidFill>
                <a:srgbClr val="FF0000"/>
              </a:solidFill>
              <a:effectLst/>
              <a:latin typeface=".VnTime"/>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F128218-0EE0-4579-8B61-013BF5DFC181}"/>
              </a:ext>
            </a:extLst>
          </p:cNvPr>
          <p:cNvSpPr txBox="1"/>
          <p:nvPr/>
        </p:nvSpPr>
        <p:spPr>
          <a:xfrm>
            <a:off x="1" y="1113350"/>
            <a:ext cx="7300988" cy="5744650"/>
          </a:xfrm>
          <a:prstGeom prst="rect">
            <a:avLst/>
          </a:prstGeom>
          <a:noFill/>
        </p:spPr>
        <p:txBody>
          <a:bodyPr wrap="square">
            <a:spAutoFit/>
          </a:bodyPr>
          <a:lstStyle/>
          <a:p>
            <a:pPr marL="0" marR="0" indent="457200" algn="just">
              <a:lnSpc>
                <a:spcPct val="1200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02/TT-</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BGDĐT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tòi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chuốt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chuốt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solidFill>
                <a:srgbClr val="3333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00989" y="1907255"/>
            <a:ext cx="4691314" cy="3705894"/>
          </a:xfrm>
          <a:prstGeom prst="rect">
            <a:avLst/>
          </a:prstGeom>
        </p:spPr>
      </p:pic>
    </p:spTree>
    <p:extLst>
      <p:ext uri="{BB962C8B-B14F-4D97-AF65-F5344CB8AC3E}">
        <p14:creationId xmlns:p14="http://schemas.microsoft.com/office/powerpoint/2010/main" val="1568966348"/>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1355</TotalTime>
  <Words>1862</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#9Slide03 IcielPanton Black</vt:lpstr>
      <vt:lpstr>.VnTime</vt:lpstr>
      <vt:lpstr>A3.OpenSansBold-San</vt:lpstr>
      <vt:lpstr>A3.OpenSans-San</vt:lpstr>
      <vt:lpstr>Arial</vt:lpstr>
      <vt:lpstr>Calibri</vt:lpstr>
      <vt:lpstr>Calibri Light</vt:lpstr>
      <vt:lpstr>Paytone One Bold</vt:lpstr>
      <vt:lpstr>Roboto</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Techsi.vn</cp:lastModifiedBy>
  <cp:revision>50</cp:revision>
  <dcterms:created xsi:type="dcterms:W3CDTF">2022-10-11T16:07:58Z</dcterms:created>
  <dcterms:modified xsi:type="dcterms:W3CDTF">2024-10-23T23:35:03Z</dcterms:modified>
</cp:coreProperties>
</file>